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7" r:id="rId2"/>
    <p:sldMasterId id="2147483713" r:id="rId3"/>
    <p:sldMasterId id="2147483745" r:id="rId4"/>
  </p:sldMasterIdLst>
  <p:notesMasterIdLst>
    <p:notesMasterId r:id="rId27"/>
  </p:notesMasterIdLst>
  <p:handoutMasterIdLst>
    <p:handoutMasterId r:id="rId28"/>
  </p:handoutMasterIdLst>
  <p:sldIdLst>
    <p:sldId id="259" r:id="rId5"/>
    <p:sldId id="2076136532" r:id="rId6"/>
    <p:sldId id="2076136453" r:id="rId7"/>
    <p:sldId id="2076136468" r:id="rId8"/>
    <p:sldId id="2076136467" r:id="rId9"/>
    <p:sldId id="2076136455" r:id="rId10"/>
    <p:sldId id="11683" r:id="rId11"/>
    <p:sldId id="2076136457" r:id="rId12"/>
    <p:sldId id="11713" r:id="rId13"/>
    <p:sldId id="2076136456" r:id="rId14"/>
    <p:sldId id="2076136486" r:id="rId15"/>
    <p:sldId id="2076136513" r:id="rId16"/>
    <p:sldId id="2076136487" r:id="rId17"/>
    <p:sldId id="2076136510" r:id="rId18"/>
    <p:sldId id="2076136488" r:id="rId19"/>
    <p:sldId id="2076136504" r:id="rId20"/>
    <p:sldId id="2076136489" r:id="rId21"/>
    <p:sldId id="2076136506" r:id="rId22"/>
    <p:sldId id="2076136538" r:id="rId23"/>
    <p:sldId id="2076136323" r:id="rId24"/>
    <p:sldId id="2076136539" r:id="rId25"/>
    <p:sldId id="176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45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77688" autoAdjust="0"/>
  </p:normalViewPr>
  <p:slideViewPr>
    <p:cSldViewPr snapToGrid="0">
      <p:cViewPr varScale="1">
        <p:scale>
          <a:sx n="49" d="100"/>
          <a:sy n="49" d="100"/>
        </p:scale>
        <p:origin x="1252" y="24"/>
      </p:cViewPr>
      <p:guideLst/>
    </p:cSldViewPr>
  </p:slideViewPr>
  <p:notesTextViewPr>
    <p:cViewPr>
      <p:scale>
        <a:sx n="1" d="1"/>
        <a:sy n="1" d="1"/>
      </p:scale>
      <p:origin x="0" y="0"/>
    </p:cViewPr>
  </p:notesTextViewPr>
  <p:notesViewPr>
    <p:cSldViewPr snapToGrid="0">
      <p:cViewPr varScale="1">
        <p:scale>
          <a:sx n="48" d="100"/>
          <a:sy n="48" d="100"/>
        </p:scale>
        <p:origin x="2752" y="2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1A17D95-EE74-4680-BEC8-B2EBADA6C16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F788F4C-7AED-4EB6-AD02-931F34CF05F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E39EC2-C9AF-48E2-A234-804D16863469}" type="datetimeFigureOut">
              <a:rPr lang="en-GB" smtClean="0"/>
              <a:t>09/01/2020</a:t>
            </a:fld>
            <a:endParaRPr lang="en-GB"/>
          </a:p>
        </p:txBody>
      </p:sp>
      <p:sp>
        <p:nvSpPr>
          <p:cNvPr id="4" name="Footer Placeholder 3">
            <a:extLst>
              <a:ext uri="{FF2B5EF4-FFF2-40B4-BE49-F238E27FC236}">
                <a16:creationId xmlns:a16="http://schemas.microsoft.com/office/drawing/2014/main" id="{CA122B00-27B8-4190-8DCF-CCD6F54F9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E8F5DE79-8AC8-4DEA-B0AC-FBBF29E8EAE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AD711B2-E30F-4B7D-AC1A-DE2202420FCC}" type="slidenum">
              <a:rPr lang="en-GB" smtClean="0"/>
              <a:t>‹#›</a:t>
            </a:fld>
            <a:endParaRPr lang="en-GB"/>
          </a:p>
        </p:txBody>
      </p:sp>
    </p:spTree>
    <p:extLst>
      <p:ext uri="{BB962C8B-B14F-4D97-AF65-F5344CB8AC3E}">
        <p14:creationId xmlns:p14="http://schemas.microsoft.com/office/powerpoint/2010/main" val="2811887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17FAAF-A9C3-4A30-B48E-F103E6666FBE}" type="datetimeFigureOut">
              <a:rPr lang="en-GB" smtClean="0"/>
              <a:t>09/01/2020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4A407-23FD-4204-83F7-7C93442C7350}" type="slidenum">
              <a:rPr lang="en-GB" smtClean="0"/>
              <a:t>‹#›</a:t>
            </a:fld>
            <a:endParaRPr lang="en-GB"/>
          </a:p>
        </p:txBody>
      </p:sp>
    </p:spTree>
    <p:extLst>
      <p:ext uri="{BB962C8B-B14F-4D97-AF65-F5344CB8AC3E}">
        <p14:creationId xmlns:p14="http://schemas.microsoft.com/office/powerpoint/2010/main" val="1229009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1/9/2020 9:15 AM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4411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700" dirty="0">
              <a:latin typeface="Segoe UI"/>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1840081"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1/9/2020 9:15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86425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1/9/2020 9:15 AM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5925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1840081"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1/9/2020 9:15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59255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1/9/2020 9:15 AM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3114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700" dirty="0">
              <a:latin typeface="Segoe UI"/>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1840081"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1/9/2020 9:15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1281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07320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79473E9-8B13-4F07-93CE-C7E2C07D4EA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1/9/2020 9:15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89288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7" name="Date Placeholder 6">
            <a:extLst>
              <a:ext uri="{FF2B5EF4-FFF2-40B4-BE49-F238E27FC236}">
                <a16:creationId xmlns:a16="http://schemas.microsoft.com/office/drawing/2014/main" id="{35B23E08-60BD-49E8-A68E-FAA498A1FB15}"/>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3A3ED2F-EE35-4D3D-9BC5-87E07D803E9D}"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1/9/2020 9:15 AM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3090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7" name="Date Placeholder 6">
            <a:extLst>
              <a:ext uri="{FF2B5EF4-FFF2-40B4-BE49-F238E27FC236}">
                <a16:creationId xmlns:a16="http://schemas.microsoft.com/office/drawing/2014/main" id="{02EED20B-45E2-4C5E-B4B8-541C2D6A08E8}"/>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F26FE56-CB8E-4E59-82D5-87FA74BE0689}"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1/9/2020 9:15 AM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5591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1/9/2020 9:15 AM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95537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1/9/2020 9:15 AM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2294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defTabSz="3342139" eaLnBrk="0" hangingPunct="0"/>
            <a:r>
              <a:rPr lang="en-US" sz="15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Date Placeholder 6">
            <a:extLst>
              <a:ext uri="{FF2B5EF4-FFF2-40B4-BE49-F238E27FC236}">
                <a16:creationId xmlns:a16="http://schemas.microsoft.com/office/drawing/2014/main" id="{19AF33C0-0FBB-4F22-AFC2-22BA9780BC58}"/>
              </a:ext>
            </a:extLst>
          </p:cNvPr>
          <p:cNvSpPr>
            <a:spLocks noGrp="1"/>
          </p:cNvSpPr>
          <p:nvPr>
            <p:ph type="dt" idx="1"/>
          </p:nvPr>
        </p:nvSpPr>
        <p:spPr/>
        <p:txBody>
          <a:bodyPr/>
          <a:lstStyle/>
          <a:p>
            <a:fld id="{964FF4EC-4F69-4C02-AA2C-D40E4603CF7E}" type="datetime8">
              <a:rPr lang="en-US" smtClean="0"/>
              <a:t>1/9/2020 9:15 AM</a:t>
            </a:fld>
            <a:endParaRPr lang="en-US"/>
          </a:p>
        </p:txBody>
      </p:sp>
    </p:spTree>
    <p:extLst>
      <p:ext uri="{BB962C8B-B14F-4D97-AF65-F5344CB8AC3E}">
        <p14:creationId xmlns:p14="http://schemas.microsoft.com/office/powerpoint/2010/main" val="1925620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Binary Classification</a:t>
            </a:r>
          </a:p>
        </p:txBody>
      </p:sp>
      <p:sp>
        <p:nvSpPr>
          <p:cNvPr id="4" name="Slide Number Placeholder 3"/>
          <p:cNvSpPr>
            <a:spLocks noGrp="1"/>
          </p:cNvSpPr>
          <p:nvPr>
            <p:ph type="sldNum" sz="quarter" idx="5"/>
          </p:nvPr>
        </p:nvSpPr>
        <p:spPr/>
        <p:txBody>
          <a:bodyPr/>
          <a:lstStyle/>
          <a:p>
            <a:fld id="{B634A407-23FD-4204-83F7-7C93442C7350}" type="slidenum">
              <a:rPr lang="en-GB" smtClean="0"/>
              <a:t>10</a:t>
            </a:fld>
            <a:endParaRPr lang="en-GB"/>
          </a:p>
        </p:txBody>
      </p:sp>
    </p:spTree>
    <p:extLst>
      <p:ext uri="{BB962C8B-B14F-4D97-AF65-F5344CB8AC3E}">
        <p14:creationId xmlns:p14="http://schemas.microsoft.com/office/powerpoint/2010/main" val="1332177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1/9/2020 9:15 AM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3207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700" dirty="0">
              <a:latin typeface="Segoe UI"/>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1840081"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1/9/2020 9:15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3921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Master" Target="../slideMasters/slideMaster3.xml"/><Relationship Id="rId4" Type="http://schemas.openxmlformats.org/officeDocument/2006/relationships/image" Target="../media/image15.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Master" Target="../slideMasters/slideMaster4.xml"/><Relationship Id="rId4" Type="http://schemas.openxmlformats.org/officeDocument/2006/relationships/image" Target="../media/image15.emf"/></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
        <p:nvSpPr>
          <p:cNvPr id="5" name="Title 1">
            <a:extLst>
              <a:ext uri="{FF2B5EF4-FFF2-40B4-BE49-F238E27FC236}">
                <a16:creationId xmlns:a16="http://schemas.microsoft.com/office/drawing/2014/main" id="{D65BF983-284E-4380-B6DD-BA4226AA25AC}"/>
              </a:ext>
            </a:extLst>
          </p:cNvPr>
          <p:cNvSpPr>
            <a:spLocks noGrp="1"/>
          </p:cNvSpPr>
          <p:nvPr>
            <p:ph type="title"/>
          </p:nvPr>
        </p:nvSpPr>
        <p:spPr>
          <a:xfrm>
            <a:off x="838200" y="365125"/>
            <a:ext cx="10515600" cy="1325563"/>
          </a:xfrm>
        </p:spPr>
        <p:txBody>
          <a:bodyPr/>
          <a:lstStyle/>
          <a:p>
            <a:endParaRPr lang="en-GB"/>
          </a:p>
        </p:txBody>
      </p:sp>
      <p:sp>
        <p:nvSpPr>
          <p:cNvPr id="6" name="Content Placeholder 2">
            <a:extLst>
              <a:ext uri="{FF2B5EF4-FFF2-40B4-BE49-F238E27FC236}">
                <a16:creationId xmlns:a16="http://schemas.microsoft.com/office/drawing/2014/main" id="{FB8A4B12-15C3-448C-863B-9E0F956E17C6}"/>
              </a:ext>
            </a:extLst>
          </p:cNvPr>
          <p:cNvSpPr>
            <a:spLocks noGrp="1"/>
          </p:cNvSpPr>
          <p:nvPr>
            <p:ph idx="1"/>
          </p:nvPr>
        </p:nvSpPr>
        <p:spPr>
          <a:xfrm>
            <a:off x="838200" y="1825625"/>
            <a:ext cx="10515600" cy="4351338"/>
          </a:xfrm>
        </p:spPr>
        <p:txBody>
          <a:bodyPr/>
          <a:lstStyle/>
          <a:p>
            <a:endParaRPr lang="en-GB" dirty="0"/>
          </a:p>
        </p:txBody>
      </p:sp>
    </p:spTree>
    <p:extLst>
      <p:ext uri="{BB962C8B-B14F-4D97-AF65-F5344CB8AC3E}">
        <p14:creationId xmlns:p14="http://schemas.microsoft.com/office/powerpoint/2010/main" val="3944733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09-01-2020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45609848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372865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87224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13535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81202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6268777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945527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3C860-3705-4624-933C-8B2AAD5A1E4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E452EC7-7124-4E13-8EB0-79EE907709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B40036-84DC-491F-BDDB-5545EEB3819A}"/>
              </a:ext>
            </a:extLst>
          </p:cNvPr>
          <p:cNvSpPr>
            <a:spLocks noGrp="1"/>
          </p:cNvSpPr>
          <p:nvPr>
            <p:ph type="dt" sz="half" idx="10"/>
          </p:nvPr>
        </p:nvSpPr>
        <p:spPr/>
        <p:txBody>
          <a:bodyPr/>
          <a:lstStyle/>
          <a:p>
            <a:fld id="{C780BB07-A51D-4F23-BB90-10593D7CB587}" type="datetimeFigureOut">
              <a:rPr lang="en-US" smtClean="0"/>
              <a:t>1/9/2020</a:t>
            </a:fld>
            <a:endParaRPr lang="en-US"/>
          </a:p>
        </p:txBody>
      </p:sp>
      <p:sp>
        <p:nvSpPr>
          <p:cNvPr id="5" name="Footer Placeholder 4">
            <a:extLst>
              <a:ext uri="{FF2B5EF4-FFF2-40B4-BE49-F238E27FC236}">
                <a16:creationId xmlns:a16="http://schemas.microsoft.com/office/drawing/2014/main" id="{8A79B987-8B68-4DB9-A3D4-136422CEDF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05DCA2-A022-488E-8836-3601BCA13B43}"/>
              </a:ext>
            </a:extLst>
          </p:cNvPr>
          <p:cNvSpPr>
            <a:spLocks noGrp="1"/>
          </p:cNvSpPr>
          <p:nvPr>
            <p:ph type="sldNum" sz="quarter" idx="12"/>
          </p:nvPr>
        </p:nvSpPr>
        <p:spPr/>
        <p:txBody>
          <a:bodyPr/>
          <a:lstStyle/>
          <a:p>
            <a:fld id="{0751DC8B-EC00-49C7-8F54-54488D9F81EE}" type="slidenum">
              <a:rPr lang="en-US" smtClean="0"/>
              <a:t>‹#›</a:t>
            </a:fld>
            <a:endParaRPr lang="en-US"/>
          </a:p>
        </p:txBody>
      </p:sp>
    </p:spTree>
    <p:extLst>
      <p:ext uri="{BB962C8B-B14F-4D97-AF65-F5344CB8AC3E}">
        <p14:creationId xmlns:p14="http://schemas.microsoft.com/office/powerpoint/2010/main" val="171934445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62F4D-E0B1-409D-8513-DB94283760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7A6E03-01F4-41C5-A69E-CC78821402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F92782E-4320-4144-B548-1C299F4614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8F3D27F-A1BC-46BF-84C8-CE8CEEBC544D}"/>
              </a:ext>
            </a:extLst>
          </p:cNvPr>
          <p:cNvSpPr>
            <a:spLocks noGrp="1"/>
          </p:cNvSpPr>
          <p:nvPr>
            <p:ph type="dt" sz="half" idx="10"/>
          </p:nvPr>
        </p:nvSpPr>
        <p:spPr/>
        <p:txBody>
          <a:bodyPr/>
          <a:lstStyle/>
          <a:p>
            <a:fld id="{A95C1846-684D-42D1-BB5B-B2D6FB9ED013}" type="datetimeFigureOut">
              <a:rPr lang="en-US" smtClean="0"/>
              <a:t>1/9/2020</a:t>
            </a:fld>
            <a:endParaRPr lang="en-US"/>
          </a:p>
        </p:txBody>
      </p:sp>
      <p:sp>
        <p:nvSpPr>
          <p:cNvPr id="6" name="Footer Placeholder 5">
            <a:extLst>
              <a:ext uri="{FF2B5EF4-FFF2-40B4-BE49-F238E27FC236}">
                <a16:creationId xmlns:a16="http://schemas.microsoft.com/office/drawing/2014/main" id="{4E0D8530-8822-4922-A963-A9A1F9028E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789BED-7F6D-451E-8B86-8D0346543EBF}"/>
              </a:ext>
            </a:extLst>
          </p:cNvPr>
          <p:cNvSpPr>
            <a:spLocks noGrp="1"/>
          </p:cNvSpPr>
          <p:nvPr>
            <p:ph type="sldNum" sz="quarter" idx="12"/>
          </p:nvPr>
        </p:nvSpPr>
        <p:spPr/>
        <p:txBody>
          <a:bodyPr/>
          <a:lstStyle/>
          <a:p>
            <a:fld id="{1820B022-CAEE-43B0-8BE1-45E72B3DA3B3}" type="slidenum">
              <a:rPr lang="en-US" smtClean="0"/>
              <a:t>‹#›</a:t>
            </a:fld>
            <a:endParaRPr lang="en-US"/>
          </a:p>
        </p:txBody>
      </p:sp>
    </p:spTree>
    <p:extLst>
      <p:ext uri="{BB962C8B-B14F-4D97-AF65-F5344CB8AC3E}">
        <p14:creationId xmlns:p14="http://schemas.microsoft.com/office/powerpoint/2010/main" val="4202043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09-01-2020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3966851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09-01-2020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0788747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9D8622AF-F1F6-481F-B30C-296F144EA3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04716" y="6530139"/>
            <a:ext cx="1733550" cy="266700"/>
          </a:xfrm>
          <a:prstGeom prst="rect">
            <a:avLst/>
          </a:prstGeom>
        </p:spPr>
      </p:pic>
    </p:spTree>
    <p:extLst>
      <p:ext uri="{BB962C8B-B14F-4D97-AF65-F5344CB8AC3E}">
        <p14:creationId xmlns:p14="http://schemas.microsoft.com/office/powerpoint/2010/main" val="23174340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p:bg>
      <p:bgRef idx="1001">
        <a:schemeClr val="bg2"/>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003B62-1A1E-4D35-BDB3-B4329D7726D7}"/>
              </a:ext>
            </a:extLst>
          </p:cNvPr>
          <p:cNvSpPr txBox="1"/>
          <p:nvPr userDrawn="1"/>
        </p:nvSpPr>
        <p:spPr>
          <a:xfrm>
            <a:off x="0" y="1041400"/>
            <a:ext cx="12192000" cy="1569660"/>
          </a:xfrm>
          <a:prstGeom prst="rect">
            <a:avLst/>
          </a:prstGeom>
          <a:noFill/>
        </p:spPr>
        <p:txBody>
          <a:bodyPr wrap="square" rtlCol="0">
            <a:spAutoFit/>
          </a:bodyPr>
          <a:lstStyle/>
          <a:p>
            <a:pPr algn="ctr"/>
            <a:r>
              <a:rPr lang="en-GB" sz="9600" dirty="0">
                <a:latin typeface="Arial" panose="020B0604020202020204" pitchFamily="34" charset="0"/>
                <a:cs typeface="Arial" panose="020B0604020202020204" pitchFamily="34" charset="0"/>
              </a:rPr>
              <a:t>thank you</a:t>
            </a:r>
          </a:p>
        </p:txBody>
      </p:sp>
      <p:pic>
        <p:nvPicPr>
          <p:cNvPr id="4" name="Picture 3">
            <a:extLst>
              <a:ext uri="{FF2B5EF4-FFF2-40B4-BE49-F238E27FC236}">
                <a16:creationId xmlns:a16="http://schemas.microsoft.com/office/drawing/2014/main" id="{66E314EC-56EE-49F7-9492-06A674B62E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7575" y="3295649"/>
            <a:ext cx="5334000" cy="785446"/>
          </a:xfrm>
          <a:prstGeom prst="rect">
            <a:avLst/>
          </a:prstGeom>
        </p:spPr>
      </p:pic>
    </p:spTree>
    <p:extLst>
      <p:ext uri="{BB962C8B-B14F-4D97-AF65-F5344CB8AC3E}">
        <p14:creationId xmlns:p14="http://schemas.microsoft.com/office/powerpoint/2010/main" val="3245728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3" name="Rectangle 22"/>
          <p:cNvSpPr/>
          <p:nvPr userDrawn="1"/>
        </p:nvSpPr>
        <p:spPr>
          <a:xfrm>
            <a:off x="11105322" y="6415893"/>
            <a:ext cx="1086678" cy="44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p:cNvSpPr>
            <a:spLocks noGrp="1"/>
          </p:cNvSpPr>
          <p:nvPr>
            <p:ph type="title"/>
          </p:nvPr>
        </p:nvSpPr>
        <p:spPr>
          <a:xfrm>
            <a:off x="304800" y="82464"/>
            <a:ext cx="11704902" cy="510934"/>
          </a:xfrm>
        </p:spPr>
        <p:txBody>
          <a:bodyPr>
            <a:normAutofit/>
          </a:bodyPr>
          <a:lstStyle>
            <a:lvl1pPr>
              <a:defRPr sz="2400">
                <a:solidFill>
                  <a:srgbClr val="025498"/>
                </a:solidFill>
                <a:latin typeface="+mn-lt"/>
              </a:defRPr>
            </a:lvl1pPr>
          </a:lstStyle>
          <a:p>
            <a:r>
              <a:rPr lang="en-US" dirty="0"/>
              <a:t>Click to edit Master title style</a:t>
            </a:r>
          </a:p>
        </p:txBody>
      </p:sp>
    </p:spTree>
    <p:extLst>
      <p:ext uri="{BB962C8B-B14F-4D97-AF65-F5344CB8AC3E}">
        <p14:creationId xmlns:p14="http://schemas.microsoft.com/office/powerpoint/2010/main" val="18749783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208518790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cSld name="2_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4F5080"/>
          </a:solidFill>
        </p:spPr>
        <p:txBody>
          <a:bodyPr wrap="square" lIns="0" tIns="0" rIns="0" bIns="0" rtlCol="0"/>
          <a:lstStyle/>
          <a:p>
            <a:endParaRPr/>
          </a:p>
        </p:txBody>
      </p:sp>
      <p:sp>
        <p:nvSpPr>
          <p:cNvPr id="17" name="bk object 17"/>
          <p:cNvSpPr/>
          <p:nvPr/>
        </p:nvSpPr>
        <p:spPr>
          <a:xfrm>
            <a:off x="1892807" y="1441702"/>
            <a:ext cx="10299191" cy="5416296"/>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682244" y="1797761"/>
            <a:ext cx="10827511" cy="207454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1/9/2020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780390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165757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Title slide" type="title">
  <p:cSld name="3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44911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C349F14-A643-4F67-9AC6-53D25993AD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
        <p:nvSpPr>
          <p:cNvPr id="8" name="Title 3">
            <a:extLst>
              <a:ext uri="{FF2B5EF4-FFF2-40B4-BE49-F238E27FC236}">
                <a16:creationId xmlns:a16="http://schemas.microsoft.com/office/drawing/2014/main" id="{33D57898-4553-4296-8401-6BEB20ED25B7}"/>
              </a:ext>
            </a:extLst>
          </p:cNvPr>
          <p:cNvSpPr>
            <a:spLocks noGrp="1"/>
          </p:cNvSpPr>
          <p:nvPr>
            <p:ph type="title"/>
          </p:nvPr>
        </p:nvSpPr>
        <p:spPr>
          <a:xfrm>
            <a:off x="838200" y="29820"/>
            <a:ext cx="10515600" cy="1325563"/>
          </a:xfrm>
        </p:spPr>
        <p:txBody>
          <a:bodyPr>
            <a:normAutofit/>
          </a:bodyPr>
          <a:lstStyle/>
          <a:p>
            <a:endParaRPr lang="en-GB" sz="3600" dirty="0"/>
          </a:p>
        </p:txBody>
      </p:sp>
    </p:spTree>
    <p:extLst>
      <p:ext uri="{BB962C8B-B14F-4D97-AF65-F5344CB8AC3E}">
        <p14:creationId xmlns:p14="http://schemas.microsoft.com/office/powerpoint/2010/main" val="37460533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Edit Master text styles</a:t>
            </a: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158998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836189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43798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06462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70109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73732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39603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28611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65233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89399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09-01-2020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5315663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92563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714528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7672166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71159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51524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36714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758184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943446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8384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1408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3CBFFF-679B-4BE9-9DC5-54D20F4DE911}" type="datetimeFigureOut">
              <a:rPr lang="en-IN" smtClean="0"/>
              <a:t>09-01-2020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40918695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43951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0008739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415334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288692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Tree>
    <p:extLst>
      <p:ext uri="{BB962C8B-B14F-4D97-AF65-F5344CB8AC3E}">
        <p14:creationId xmlns:p14="http://schemas.microsoft.com/office/powerpoint/2010/main" val="27791938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tx1"/>
        </a:solidFill>
        <a:effectLst/>
      </p:bgPr>
    </p:bg>
    <p:spTree>
      <p:nvGrpSpPr>
        <p:cNvPr id="1" name=""/>
        <p:cNvGrpSpPr/>
        <p:nvPr/>
      </p:nvGrpSpPr>
      <p:grpSpPr>
        <a:xfrm>
          <a:off x="0" y="0"/>
          <a:ext cx="0" cy="0"/>
          <a:chOff x="0" y="0"/>
          <a:chExt cx="0" cy="0"/>
        </a:xfrm>
      </p:grpSpPr>
      <p:pic>
        <p:nvPicPr>
          <p:cNvPr id="6" name="Picture 5" descr="Two people standing in a room&#10;&#10;Description automatically generated">
            <a:extLst>
              <a:ext uri="{FF2B5EF4-FFF2-40B4-BE49-F238E27FC236}">
                <a16:creationId xmlns:a16="http://schemas.microsoft.com/office/drawing/2014/main" id="{E3349C8C-AC4F-4210-AC25-8D81210F08A3}"/>
              </a:ext>
            </a:extLst>
          </p:cNvPr>
          <p:cNvPicPr>
            <a:picLocks noChangeAspect="1"/>
          </p:cNvPicPr>
          <p:nvPr userDrawn="1"/>
        </p:nvPicPr>
        <p:blipFill rotWithShape="1">
          <a:blip r:embed="rId2"/>
          <a:srcRect l="26945" t="8446"/>
          <a:stretch/>
        </p:blipFill>
        <p:spPr>
          <a:xfrm>
            <a:off x="7402722" y="235738"/>
            <a:ext cx="4560253" cy="3810000"/>
          </a:xfrm>
          <a:prstGeom prst="rect">
            <a:avLst/>
          </a:prstGeom>
        </p:spPr>
      </p:pic>
      <p:pic>
        <p:nvPicPr>
          <p:cNvPr id="4" name="Picture 3" descr="A group of people around a table&#10;&#10;Description automatically generated">
            <a:extLst>
              <a:ext uri="{FF2B5EF4-FFF2-40B4-BE49-F238E27FC236}">
                <a16:creationId xmlns:a16="http://schemas.microsoft.com/office/drawing/2014/main" id="{CDF15BA5-164D-4CFD-BE8E-A6E691C3AE2C}"/>
              </a:ext>
            </a:extLst>
          </p:cNvPr>
          <p:cNvPicPr>
            <a:picLocks noChangeAspect="1"/>
          </p:cNvPicPr>
          <p:nvPr userDrawn="1"/>
        </p:nvPicPr>
        <p:blipFill rotWithShape="1">
          <a:blip r:embed="rId3"/>
          <a:srcRect l="9968" t="15329" r="16707" b="27042"/>
          <a:stretch/>
        </p:blipFill>
        <p:spPr>
          <a:xfrm>
            <a:off x="7402724" y="4239626"/>
            <a:ext cx="4560252" cy="2389349"/>
          </a:xfrm>
          <a:prstGeom prst="rect">
            <a:avLst/>
          </a:prstGeom>
        </p:spPr>
      </p:pic>
      <p:sp>
        <p:nvSpPr>
          <p:cNvPr id="2" name="Rectangle 1">
            <a:extLst>
              <a:ext uri="{FF2B5EF4-FFF2-40B4-BE49-F238E27FC236}">
                <a16:creationId xmlns:a16="http://schemas.microsoft.com/office/drawing/2014/main" id="{CBEC77DD-F355-423D-83B7-D8F64A95C569}"/>
              </a:ext>
            </a:extLst>
          </p:cNvPr>
          <p:cNvSpPr/>
          <p:nvPr userDrawn="1"/>
        </p:nvSpPr>
        <p:spPr bwMode="black">
          <a:xfrm>
            <a:off x="229023" y="229024"/>
            <a:ext cx="6944677"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396152D-D35B-4118-93ED-0BD7A880021A}"/>
              </a:ext>
            </a:extLst>
          </p:cNvPr>
          <p:cNvSpPr txBox="1"/>
          <p:nvPr userDrawn="1"/>
        </p:nvSpPr>
        <p:spPr bwMode="white">
          <a:xfrm>
            <a:off x="584200" y="2425780"/>
            <a:ext cx="5511800" cy="1107996"/>
          </a:xfrm>
          <a:prstGeom prst="rect">
            <a:avLst/>
          </a:prstGeom>
          <a:noFill/>
        </p:spPr>
        <p:txBody>
          <a:bodyPr vert="horz" wrap="square" lIns="0" tIns="0" rIns="0" bIns="0" rtlCol="0" anchor="b" anchorCtr="0">
            <a:spAutoFit/>
          </a:bodyPr>
          <a:lstStyle>
            <a:lvl1pPr defTabSz="932742">
              <a:lnSpc>
                <a:spcPct val="100000"/>
              </a:lnSpc>
              <a:spcBef>
                <a:spcPct val="0"/>
              </a:spcBef>
              <a:buNone/>
              <a:defRPr lang="en-US" sz="3600" b="0" cap="none" spc="-50" baseline="0" dirty="0" smtClean="0">
                <a:ln w="3175">
                  <a:noFill/>
                </a:ln>
                <a:gradFill>
                  <a:gsLst>
                    <a:gs pos="62564">
                      <a:schemeClr val="tx1"/>
                    </a:gs>
                    <a:gs pos="55000">
                      <a:schemeClr val="tx1"/>
                    </a:gs>
                  </a:gsLst>
                  <a:lin ang="5400000" scaled="0"/>
                </a:gradFill>
                <a:effectLst/>
                <a:latin typeface="+mj-lt"/>
                <a:cs typeface="Segoe UI" panose="020B0502040204020203" pitchFamily="34" charset="0"/>
              </a:defRPr>
            </a:lvl1pPr>
          </a:lstStyle>
          <a:p>
            <a:pPr lvl="0"/>
            <a:r>
              <a:rPr lang="en-US" dirty="0">
                <a:gradFill>
                  <a:gsLst>
                    <a:gs pos="53982">
                      <a:schemeClr val="tx1"/>
                    </a:gs>
                    <a:gs pos="30000">
                      <a:schemeClr val="tx1"/>
                    </a:gs>
                  </a:gsLst>
                  <a:lin ang="5400000" scaled="1"/>
                </a:gradFill>
              </a:rPr>
              <a:t>Microsoft Business</a:t>
            </a:r>
            <a:br>
              <a:rPr lang="en-US" dirty="0">
                <a:gradFill>
                  <a:gsLst>
                    <a:gs pos="53982">
                      <a:schemeClr val="tx1"/>
                    </a:gs>
                    <a:gs pos="30000">
                      <a:schemeClr val="tx1"/>
                    </a:gs>
                  </a:gsLst>
                  <a:lin ang="5400000" scaled="1"/>
                </a:gradFill>
              </a:rPr>
            </a:br>
            <a:r>
              <a:rPr lang="en-US" dirty="0">
                <a:gradFill>
                  <a:gsLst>
                    <a:gs pos="53982">
                      <a:schemeClr val="tx1"/>
                    </a:gs>
                    <a:gs pos="30000">
                      <a:schemeClr val="tx1"/>
                    </a:gs>
                  </a:gsLst>
                  <a:lin ang="5400000" scaled="1"/>
                </a:gradFill>
              </a:rPr>
              <a:t>Applications Summit</a:t>
            </a:r>
          </a:p>
        </p:txBody>
      </p:sp>
      <p:sp>
        <p:nvSpPr>
          <p:cNvPr id="14" name="TextBox 13">
            <a:extLst>
              <a:ext uri="{FF2B5EF4-FFF2-40B4-BE49-F238E27FC236}">
                <a16:creationId xmlns:a16="http://schemas.microsoft.com/office/drawing/2014/main" id="{E7D69332-EE51-49C2-8356-F26F32534FCE}"/>
              </a:ext>
            </a:extLst>
          </p:cNvPr>
          <p:cNvSpPr txBox="1"/>
          <p:nvPr userDrawn="1"/>
        </p:nvSpPr>
        <p:spPr bwMode="white">
          <a:xfrm>
            <a:off x="584200" y="3962400"/>
            <a:ext cx="5511800" cy="338554"/>
          </a:xfrm>
          <a:prstGeom prst="rect">
            <a:avLst/>
          </a:prstGeom>
          <a:noFill/>
        </p:spPr>
        <p:txBody>
          <a:bodyPr vert="horz" wrap="square" lIns="0" tIns="0" rIns="0" bIns="0" rtlCol="0">
            <a:spAutoFit/>
          </a:bodyPr>
          <a:lstStyle>
            <a:lvl1pPr marR="0" lvl="0" indent="0" defTabSz="932742" fontAlgn="auto">
              <a:lnSpc>
                <a:spcPct val="100000"/>
              </a:lnSpc>
              <a:spcBef>
                <a:spcPts val="0"/>
              </a:spcBef>
              <a:spcAft>
                <a:spcPts val="0"/>
              </a:spcAft>
              <a:buClrTx/>
              <a:buSzPct val="90000"/>
              <a:buFont typeface="Wingdings" panose="05000000000000000000" pitchFamily="2" charset="2"/>
              <a:buNone/>
              <a:tabLst/>
              <a:defRPr sz="2200" spc="0" baseline="0">
                <a:gradFill>
                  <a:gsLst>
                    <a:gs pos="91000">
                      <a:schemeClr val="tx1"/>
                    </a:gs>
                    <a:gs pos="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dirty="0">
                <a:gradFill>
                  <a:gsLst>
                    <a:gs pos="53982">
                      <a:schemeClr val="tx1"/>
                    </a:gs>
                    <a:gs pos="30000">
                      <a:schemeClr val="tx1"/>
                    </a:gs>
                  </a:gsLst>
                  <a:lin ang="5400000" scaled="1"/>
                </a:gradFill>
              </a:rPr>
              <a:t>June 10–11, 2019 | Atlanta, GA</a:t>
            </a:r>
          </a:p>
        </p:txBody>
      </p:sp>
      <p:pic>
        <p:nvPicPr>
          <p:cNvPr id="25" name="MS logo white - EMF" descr="Microsoft logo white text version">
            <a:extLst>
              <a:ext uri="{FF2B5EF4-FFF2-40B4-BE49-F238E27FC236}">
                <a16:creationId xmlns:a16="http://schemas.microsoft.com/office/drawing/2014/main" id="{8F1694E3-9573-45BD-9C44-7866EAD809E3}"/>
              </a:ext>
            </a:extLst>
          </p:cNvPr>
          <p:cNvPicPr>
            <a:picLocks noChangeAspect="1"/>
          </p:cNvPicPr>
          <p:nvPr userDrawn="1"/>
        </p:nvPicPr>
        <p:blipFill>
          <a:blip r:embed="rId4"/>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5779103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845DC5-D523-463D-AFAD-EBEA1941C8DA}"/>
              </a:ext>
            </a:extLst>
          </p:cNvPr>
          <p:cNvSpPr/>
          <p:nvPr userDrawn="1"/>
        </p:nvSpPr>
        <p:spPr bwMode="black">
          <a:xfrm>
            <a:off x="229023" y="229024"/>
            <a:ext cx="11733953"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7EFD2662-C6E1-4637-9D34-25EEDF46C4FB}"/>
              </a:ext>
            </a:extLst>
          </p:cNvPr>
          <p:cNvSpPr>
            <a:spLocks noGrp="1"/>
          </p:cNvSpPr>
          <p:nvPr>
            <p:ph type="body" sz="quarter" idx="13" hasCustomPrompt="1"/>
          </p:nvPr>
        </p:nvSpPr>
        <p:spPr bwMode="white">
          <a:xfrm>
            <a:off x="9460870" y="539842"/>
            <a:ext cx="2146929" cy="338554"/>
          </a:xfrm>
          <a:noFill/>
        </p:spPr>
        <p:txBody>
          <a:bodyPr wrap="square" lIns="0" tIns="0" rIns="0" bIns="0">
            <a:spAutoFit/>
          </a:bodyPr>
          <a:lstStyle>
            <a:lvl1pPr marL="0" indent="0" algn="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Session code</a:t>
            </a:r>
          </a:p>
        </p:txBody>
      </p:sp>
      <p:pic>
        <p:nvPicPr>
          <p:cNvPr id="2" name="Picture 1">
            <a:extLst>
              <a:ext uri="{FF2B5EF4-FFF2-40B4-BE49-F238E27FC236}">
                <a16:creationId xmlns:a16="http://schemas.microsoft.com/office/drawing/2014/main" id="{24DFF586-98CD-40DA-8610-D02871200A0C}"/>
              </a:ext>
            </a:extLst>
          </p:cNvPr>
          <p:cNvPicPr>
            <a:picLocks noChangeAspect="1"/>
          </p:cNvPicPr>
          <p:nvPr userDrawn="1"/>
        </p:nvPicPr>
        <p:blipFill>
          <a:blip r:embed="rId3"/>
          <a:stretch>
            <a:fillRect/>
          </a:stretch>
        </p:blipFill>
        <p:spPr>
          <a:xfrm>
            <a:off x="584200" y="5674583"/>
            <a:ext cx="3254375" cy="655195"/>
          </a:xfrm>
          <a:prstGeom prst="rect">
            <a:avLst/>
          </a:prstGeom>
        </p:spPr>
      </p:pic>
    </p:spTree>
    <p:extLst>
      <p:ext uri="{BB962C8B-B14F-4D97-AF65-F5344CB8AC3E}">
        <p14:creationId xmlns:p14="http://schemas.microsoft.com/office/powerpoint/2010/main" val="25817567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94273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8534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46214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93CBFFF-679B-4BE9-9DC5-54D20F4DE911}" type="datetimeFigureOut">
              <a:rPr lang="en-IN" smtClean="0"/>
              <a:t>09-01-2020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57273925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75990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12512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188722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104905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901101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4436917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388363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44892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0848421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765237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93CBFFF-679B-4BE9-9DC5-54D20F4DE911}" type="datetimeFigureOut">
              <a:rPr lang="en-IN" smtClean="0"/>
              <a:t>09-01-2020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81506221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0813069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418722394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523503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FFFF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205848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895672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156015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639574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086570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59655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44197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93CBFFF-679B-4BE9-9DC5-54D20F4DE911}" type="datetimeFigureOut">
              <a:rPr lang="en-IN" smtClean="0"/>
              <a:t>09-01-2020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40770384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91110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21668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88616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9861824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2323311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r="51305"/>
          <a:stretch/>
        </p:blipFill>
        <p:spPr>
          <a:xfrm>
            <a:off x="274249" y="257318"/>
            <a:ext cx="110359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1888695"/>
            <a:ext cx="3357156" cy="1150187"/>
          </a:xfrm>
          <a:noFill/>
        </p:spPr>
        <p:txBody>
          <a:bodyPr lIns="0" tIns="0" rIns="0" bIns="182880" anchor="b" anchorCtr="0"/>
          <a:lstStyle>
            <a:lvl1pPr>
              <a:defRPr sz="3137"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317635" cy="597536"/>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
        <p:nvSpPr>
          <p:cNvPr id="7" name="Footer Placeholder 5">
            <a:extLst>
              <a:ext uri="{FF2B5EF4-FFF2-40B4-BE49-F238E27FC236}">
                <a16:creationId xmlns:a16="http://schemas.microsoft.com/office/drawing/2014/main" id="{56A077E7-B81C-E94A-946B-1C3ABED432A1}"/>
              </a:ext>
            </a:extLst>
          </p:cNvPr>
          <p:cNvSpPr txBox="1">
            <a:spLocks/>
          </p:cNvSpPr>
          <p:nvPr userDrawn="1"/>
        </p:nvSpPr>
        <p:spPr>
          <a:xfrm>
            <a:off x="361838" y="6450194"/>
            <a:ext cx="11586711"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Tree>
    <p:extLst>
      <p:ext uri="{BB962C8B-B14F-4D97-AF65-F5344CB8AC3E}">
        <p14:creationId xmlns:p14="http://schemas.microsoft.com/office/powerpoint/2010/main" val="33976485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tx1"/>
        </a:solidFill>
        <a:effectLst/>
      </p:bgPr>
    </p:bg>
    <p:spTree>
      <p:nvGrpSpPr>
        <p:cNvPr id="1" name=""/>
        <p:cNvGrpSpPr/>
        <p:nvPr/>
      </p:nvGrpSpPr>
      <p:grpSpPr>
        <a:xfrm>
          <a:off x="0" y="0"/>
          <a:ext cx="0" cy="0"/>
          <a:chOff x="0" y="0"/>
          <a:chExt cx="0" cy="0"/>
        </a:xfrm>
      </p:grpSpPr>
      <p:pic>
        <p:nvPicPr>
          <p:cNvPr id="6" name="Picture 5" descr="Two people standing in a room&#10;&#10;Description automatically generated">
            <a:extLst>
              <a:ext uri="{FF2B5EF4-FFF2-40B4-BE49-F238E27FC236}">
                <a16:creationId xmlns:a16="http://schemas.microsoft.com/office/drawing/2014/main" id="{E3349C8C-AC4F-4210-AC25-8D81210F08A3}"/>
              </a:ext>
            </a:extLst>
          </p:cNvPr>
          <p:cNvPicPr>
            <a:picLocks noChangeAspect="1"/>
          </p:cNvPicPr>
          <p:nvPr userDrawn="1"/>
        </p:nvPicPr>
        <p:blipFill rotWithShape="1">
          <a:blip r:embed="rId2"/>
          <a:srcRect l="26945" t="8446"/>
          <a:stretch/>
        </p:blipFill>
        <p:spPr>
          <a:xfrm>
            <a:off x="7402722" y="235738"/>
            <a:ext cx="4560253" cy="3810000"/>
          </a:xfrm>
          <a:prstGeom prst="rect">
            <a:avLst/>
          </a:prstGeom>
        </p:spPr>
      </p:pic>
      <p:pic>
        <p:nvPicPr>
          <p:cNvPr id="4" name="Picture 3" descr="A group of people around a table&#10;&#10;Description automatically generated">
            <a:extLst>
              <a:ext uri="{FF2B5EF4-FFF2-40B4-BE49-F238E27FC236}">
                <a16:creationId xmlns:a16="http://schemas.microsoft.com/office/drawing/2014/main" id="{CDF15BA5-164D-4CFD-BE8E-A6E691C3AE2C}"/>
              </a:ext>
            </a:extLst>
          </p:cNvPr>
          <p:cNvPicPr>
            <a:picLocks noChangeAspect="1"/>
          </p:cNvPicPr>
          <p:nvPr userDrawn="1"/>
        </p:nvPicPr>
        <p:blipFill rotWithShape="1">
          <a:blip r:embed="rId3"/>
          <a:srcRect l="9968" t="15329" r="16707" b="27042"/>
          <a:stretch/>
        </p:blipFill>
        <p:spPr>
          <a:xfrm>
            <a:off x="7402724" y="4239626"/>
            <a:ext cx="4560252" cy="2389349"/>
          </a:xfrm>
          <a:prstGeom prst="rect">
            <a:avLst/>
          </a:prstGeom>
        </p:spPr>
      </p:pic>
      <p:sp>
        <p:nvSpPr>
          <p:cNvPr id="2" name="Rectangle 1">
            <a:extLst>
              <a:ext uri="{FF2B5EF4-FFF2-40B4-BE49-F238E27FC236}">
                <a16:creationId xmlns:a16="http://schemas.microsoft.com/office/drawing/2014/main" id="{CBEC77DD-F355-423D-83B7-D8F64A95C569}"/>
              </a:ext>
            </a:extLst>
          </p:cNvPr>
          <p:cNvSpPr/>
          <p:nvPr userDrawn="1"/>
        </p:nvSpPr>
        <p:spPr bwMode="black">
          <a:xfrm>
            <a:off x="229023" y="229024"/>
            <a:ext cx="6944677"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396152D-D35B-4118-93ED-0BD7A880021A}"/>
              </a:ext>
            </a:extLst>
          </p:cNvPr>
          <p:cNvSpPr txBox="1"/>
          <p:nvPr userDrawn="1"/>
        </p:nvSpPr>
        <p:spPr bwMode="white">
          <a:xfrm>
            <a:off x="584200" y="2425780"/>
            <a:ext cx="5511800" cy="1107996"/>
          </a:xfrm>
          <a:prstGeom prst="rect">
            <a:avLst/>
          </a:prstGeom>
          <a:noFill/>
        </p:spPr>
        <p:txBody>
          <a:bodyPr vert="horz" wrap="square" lIns="0" tIns="0" rIns="0" bIns="0" rtlCol="0" anchor="b" anchorCtr="0">
            <a:spAutoFit/>
          </a:bodyPr>
          <a:lstStyle>
            <a:lvl1pPr defTabSz="932742">
              <a:lnSpc>
                <a:spcPct val="100000"/>
              </a:lnSpc>
              <a:spcBef>
                <a:spcPct val="0"/>
              </a:spcBef>
              <a:buNone/>
              <a:defRPr lang="en-US" sz="3600" b="0" cap="none" spc="-50" baseline="0" dirty="0" smtClean="0">
                <a:ln w="3175">
                  <a:noFill/>
                </a:ln>
                <a:gradFill>
                  <a:gsLst>
                    <a:gs pos="62564">
                      <a:schemeClr val="tx1"/>
                    </a:gs>
                    <a:gs pos="55000">
                      <a:schemeClr val="tx1"/>
                    </a:gs>
                  </a:gsLst>
                  <a:lin ang="5400000" scaled="0"/>
                </a:gradFill>
                <a:effectLst/>
                <a:latin typeface="+mj-lt"/>
                <a:cs typeface="Segoe UI" panose="020B0502040204020203" pitchFamily="34" charset="0"/>
              </a:defRPr>
            </a:lvl1pPr>
          </a:lstStyle>
          <a:p>
            <a:pPr lvl="0"/>
            <a:r>
              <a:rPr lang="en-US" dirty="0">
                <a:gradFill>
                  <a:gsLst>
                    <a:gs pos="53982">
                      <a:schemeClr val="tx1"/>
                    </a:gs>
                    <a:gs pos="30000">
                      <a:schemeClr val="tx1"/>
                    </a:gs>
                  </a:gsLst>
                  <a:lin ang="5400000" scaled="1"/>
                </a:gradFill>
              </a:rPr>
              <a:t>Microsoft Business</a:t>
            </a:r>
            <a:br>
              <a:rPr lang="en-US" dirty="0">
                <a:gradFill>
                  <a:gsLst>
                    <a:gs pos="53982">
                      <a:schemeClr val="tx1"/>
                    </a:gs>
                    <a:gs pos="30000">
                      <a:schemeClr val="tx1"/>
                    </a:gs>
                  </a:gsLst>
                  <a:lin ang="5400000" scaled="1"/>
                </a:gradFill>
              </a:rPr>
            </a:br>
            <a:r>
              <a:rPr lang="en-US" dirty="0">
                <a:gradFill>
                  <a:gsLst>
                    <a:gs pos="53982">
                      <a:schemeClr val="tx1"/>
                    </a:gs>
                    <a:gs pos="30000">
                      <a:schemeClr val="tx1"/>
                    </a:gs>
                  </a:gsLst>
                  <a:lin ang="5400000" scaled="1"/>
                </a:gradFill>
              </a:rPr>
              <a:t>Applications Summit</a:t>
            </a:r>
          </a:p>
        </p:txBody>
      </p:sp>
      <p:sp>
        <p:nvSpPr>
          <p:cNvPr id="14" name="TextBox 13">
            <a:extLst>
              <a:ext uri="{FF2B5EF4-FFF2-40B4-BE49-F238E27FC236}">
                <a16:creationId xmlns:a16="http://schemas.microsoft.com/office/drawing/2014/main" id="{E7D69332-EE51-49C2-8356-F26F32534FCE}"/>
              </a:ext>
            </a:extLst>
          </p:cNvPr>
          <p:cNvSpPr txBox="1"/>
          <p:nvPr userDrawn="1"/>
        </p:nvSpPr>
        <p:spPr bwMode="white">
          <a:xfrm>
            <a:off x="584200" y="3962400"/>
            <a:ext cx="5511800" cy="338554"/>
          </a:xfrm>
          <a:prstGeom prst="rect">
            <a:avLst/>
          </a:prstGeom>
          <a:noFill/>
        </p:spPr>
        <p:txBody>
          <a:bodyPr vert="horz" wrap="square" lIns="0" tIns="0" rIns="0" bIns="0" rtlCol="0">
            <a:spAutoFit/>
          </a:bodyPr>
          <a:lstStyle>
            <a:lvl1pPr marR="0" lvl="0" indent="0" defTabSz="932742" fontAlgn="auto">
              <a:lnSpc>
                <a:spcPct val="100000"/>
              </a:lnSpc>
              <a:spcBef>
                <a:spcPts val="0"/>
              </a:spcBef>
              <a:spcAft>
                <a:spcPts val="0"/>
              </a:spcAft>
              <a:buClrTx/>
              <a:buSzPct val="90000"/>
              <a:buFont typeface="Wingdings" panose="05000000000000000000" pitchFamily="2" charset="2"/>
              <a:buNone/>
              <a:tabLst/>
              <a:defRPr sz="2200" spc="0" baseline="0">
                <a:gradFill>
                  <a:gsLst>
                    <a:gs pos="91000">
                      <a:schemeClr val="tx1"/>
                    </a:gs>
                    <a:gs pos="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dirty="0">
                <a:gradFill>
                  <a:gsLst>
                    <a:gs pos="53982">
                      <a:schemeClr val="tx1"/>
                    </a:gs>
                    <a:gs pos="30000">
                      <a:schemeClr val="tx1"/>
                    </a:gs>
                  </a:gsLst>
                  <a:lin ang="5400000" scaled="1"/>
                </a:gradFill>
              </a:rPr>
              <a:t>June 10–11, 2019 | Atlanta, GA</a:t>
            </a:r>
          </a:p>
        </p:txBody>
      </p:sp>
      <p:pic>
        <p:nvPicPr>
          <p:cNvPr id="25" name="MS logo white - EMF" descr="Microsoft logo white text version">
            <a:extLst>
              <a:ext uri="{FF2B5EF4-FFF2-40B4-BE49-F238E27FC236}">
                <a16:creationId xmlns:a16="http://schemas.microsoft.com/office/drawing/2014/main" id="{8F1694E3-9573-45BD-9C44-7866EAD809E3}"/>
              </a:ext>
            </a:extLst>
          </p:cNvPr>
          <p:cNvPicPr>
            <a:picLocks noChangeAspect="1"/>
          </p:cNvPicPr>
          <p:nvPr userDrawn="1"/>
        </p:nvPicPr>
        <p:blipFill>
          <a:blip r:embed="rId4"/>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3792769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845DC5-D523-463D-AFAD-EBEA1941C8DA}"/>
              </a:ext>
            </a:extLst>
          </p:cNvPr>
          <p:cNvSpPr/>
          <p:nvPr userDrawn="1"/>
        </p:nvSpPr>
        <p:spPr bwMode="black">
          <a:xfrm>
            <a:off x="229023" y="229024"/>
            <a:ext cx="11733953"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7EFD2662-C6E1-4637-9D34-25EEDF46C4FB}"/>
              </a:ext>
            </a:extLst>
          </p:cNvPr>
          <p:cNvSpPr>
            <a:spLocks noGrp="1"/>
          </p:cNvSpPr>
          <p:nvPr>
            <p:ph type="body" sz="quarter" idx="13" hasCustomPrompt="1"/>
          </p:nvPr>
        </p:nvSpPr>
        <p:spPr bwMode="white">
          <a:xfrm>
            <a:off x="9460870" y="539842"/>
            <a:ext cx="2146929" cy="338554"/>
          </a:xfrm>
          <a:noFill/>
        </p:spPr>
        <p:txBody>
          <a:bodyPr wrap="square" lIns="0" tIns="0" rIns="0" bIns="0">
            <a:spAutoFit/>
          </a:bodyPr>
          <a:lstStyle>
            <a:lvl1pPr marL="0" indent="0" algn="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Session code</a:t>
            </a:r>
          </a:p>
        </p:txBody>
      </p:sp>
      <p:pic>
        <p:nvPicPr>
          <p:cNvPr id="2" name="Picture 1">
            <a:extLst>
              <a:ext uri="{FF2B5EF4-FFF2-40B4-BE49-F238E27FC236}">
                <a16:creationId xmlns:a16="http://schemas.microsoft.com/office/drawing/2014/main" id="{24DFF586-98CD-40DA-8610-D02871200A0C}"/>
              </a:ext>
            </a:extLst>
          </p:cNvPr>
          <p:cNvPicPr>
            <a:picLocks noChangeAspect="1"/>
          </p:cNvPicPr>
          <p:nvPr userDrawn="1"/>
        </p:nvPicPr>
        <p:blipFill>
          <a:blip r:embed="rId3"/>
          <a:stretch>
            <a:fillRect/>
          </a:stretch>
        </p:blipFill>
        <p:spPr>
          <a:xfrm>
            <a:off x="584200" y="5674583"/>
            <a:ext cx="3254375" cy="655195"/>
          </a:xfrm>
          <a:prstGeom prst="rect">
            <a:avLst/>
          </a:prstGeom>
        </p:spPr>
      </p:pic>
    </p:spTree>
    <p:extLst>
      <p:ext uri="{BB962C8B-B14F-4D97-AF65-F5344CB8AC3E}">
        <p14:creationId xmlns:p14="http://schemas.microsoft.com/office/powerpoint/2010/main" val="4251243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50181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51911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3CBFFF-679B-4BE9-9DC5-54D20F4DE911}" type="datetimeFigureOut">
              <a:rPr lang="en-IN" smtClean="0"/>
              <a:t>09-01-2020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36617372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78495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68771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44912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64870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722844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616810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619649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402900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046468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96980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09-01-2020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27113704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946690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1294207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4859705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359388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FFFF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3718001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6077857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1239864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0704023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826827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3166660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theme" Target="../theme/theme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image" Target="../media/image12.emf"/><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theme" Target="../theme/theme3.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34" Type="http://schemas.openxmlformats.org/officeDocument/2006/relationships/image" Target="../media/image12.emf"/><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33" Type="http://schemas.openxmlformats.org/officeDocument/2006/relationships/theme" Target="../theme/theme4.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32" Type="http://schemas.openxmlformats.org/officeDocument/2006/relationships/slideLayout" Target="../slideLayouts/slideLayout107.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31" Type="http://schemas.openxmlformats.org/officeDocument/2006/relationships/slideLayout" Target="../slideLayouts/slideLayout106.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3CBFFF-679B-4BE9-9DC5-54D20F4DE911}" type="datetimeFigureOut">
              <a:rPr lang="en-IN" smtClean="0"/>
              <a:t>09-01-2020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6A88D-E63B-41EB-88A6-C38024BF15C7}" type="slidenum">
              <a:rPr lang="en-IN" smtClean="0"/>
              <a:t>‹#›</a:t>
            </a:fld>
            <a:endParaRPr lang="en-IN"/>
          </a:p>
        </p:txBody>
      </p:sp>
    </p:spTree>
    <p:extLst>
      <p:ext uri="{BB962C8B-B14F-4D97-AF65-F5344CB8AC3E}">
        <p14:creationId xmlns:p14="http://schemas.microsoft.com/office/powerpoint/2010/main" val="861266737"/>
      </p:ext>
    </p:extLst>
  </p:cSld>
  <p:clrMap bg1="lt1" tx1="dk1" bg2="lt2" tx2="dk2" accent1="accent1" accent2="accent2" accent3="accent3" accent4="accent4" accent5="accent5" accent6="accent6" hlink="hlink" folHlink="folHlink"/>
  <p:sldLayoutIdLst>
    <p:sldLayoutId id="2147483649" r:id="rId1"/>
    <p:sldLayoutId id="2147483712"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78" r:id="rId19"/>
    <p:sldLayoutId id="2147483679" r:id="rId20"/>
    <p:sldLayoutId id="2147483711"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57856192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275971177"/>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 id="2147483737" r:id="rId24"/>
    <p:sldLayoutId id="2147483738" r:id="rId25"/>
    <p:sldLayoutId id="2147483739" r:id="rId26"/>
    <p:sldLayoutId id="2147483740" r:id="rId27"/>
    <p:sldLayoutId id="2147483741" r:id="rId28"/>
    <p:sldLayoutId id="2147483742" r:id="rId29"/>
    <p:sldLayoutId id="2147483743" r:id="rId30"/>
    <p:sldLayoutId id="214748374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132331392"/>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 id="2147483771" r:id="rId26"/>
    <p:sldLayoutId id="2147483772" r:id="rId27"/>
    <p:sldLayoutId id="2147483773" r:id="rId28"/>
    <p:sldLayoutId id="2147483774" r:id="rId29"/>
    <p:sldLayoutId id="2147483775" r:id="rId30"/>
    <p:sldLayoutId id="2147483776" r:id="rId31"/>
    <p:sldLayoutId id="2147483777"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5.jpg"/><Relationship Id="rId5" Type="http://schemas.openxmlformats.org/officeDocument/2006/relationships/image" Target="../media/image44.png"/><Relationship Id="rId4" Type="http://schemas.openxmlformats.org/officeDocument/2006/relationships/image" Target="../media/image43.jp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54.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70.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MicrosoftDocs/powerapps-docs/tree/live/powerapps-docs" TargetMode="External"/><Relationship Id="rId2" Type="http://schemas.openxmlformats.org/officeDocument/2006/relationships/hyperlink" Target="https://github.com/microsoft/PowerApps-Samples/tree/master/ai-builder"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54.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2" Type="http://schemas.openxmlformats.org/officeDocument/2006/relationships/hyperlink" Target="https://docs.microsoft.com/en-us/ai-builder/availability-region"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1"/>
            <a:ext cx="12192000" cy="6858001"/>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3600" b="1" dirty="0">
                <a:solidFill>
                  <a:srgbClr val="124548"/>
                </a:solidFill>
              </a:rPr>
              <a:t>Microsoft AI Builder</a:t>
            </a:r>
          </a:p>
          <a:p>
            <a:endParaRPr lang="en-US" sz="3600" b="1" dirty="0">
              <a:solidFill>
                <a:srgbClr val="124548"/>
              </a:solidFill>
            </a:endParaRPr>
          </a:p>
        </p:txBody>
      </p:sp>
    </p:spTree>
    <p:extLst>
      <p:ext uri="{BB962C8B-B14F-4D97-AF65-F5344CB8AC3E}">
        <p14:creationId xmlns:p14="http://schemas.microsoft.com/office/powerpoint/2010/main" val="2803750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20F3B87B-8044-44EC-8C84-A5A819A2978A}"/>
              </a:ext>
            </a:extLst>
          </p:cNvPr>
          <p:cNvSpPr>
            <a:spLocks noGrp="1"/>
          </p:cNvSpPr>
          <p:nvPr>
            <p:ph type="title"/>
          </p:nvPr>
        </p:nvSpPr>
        <p:spPr>
          <a:xfrm>
            <a:off x="928383" y="115265"/>
            <a:ext cx="10515600" cy="1325563"/>
          </a:xfrm>
        </p:spPr>
        <p:txBody>
          <a:bodyPr>
            <a:normAutofit/>
          </a:bodyPr>
          <a:lstStyle/>
          <a:p>
            <a:r>
              <a:rPr lang="en-GB" sz="3600" dirty="0"/>
              <a:t>Types of AI Model - </a:t>
            </a:r>
            <a:r>
              <a:rPr lang="en-US" sz="3600" dirty="0"/>
              <a:t>Add Intelligence to your business</a:t>
            </a:r>
            <a:endParaRPr lang="en-GB" sz="3600" dirty="0"/>
          </a:p>
        </p:txBody>
      </p:sp>
      <p:pic>
        <p:nvPicPr>
          <p:cNvPr id="12" name="Picture 11">
            <a:extLst>
              <a:ext uri="{FF2B5EF4-FFF2-40B4-BE49-F238E27FC236}">
                <a16:creationId xmlns:a16="http://schemas.microsoft.com/office/drawing/2014/main" id="{7205862A-810D-4518-80DF-178772EF7A0D}"/>
              </a:ext>
            </a:extLst>
          </p:cNvPr>
          <p:cNvPicPr>
            <a:picLocks noChangeAspect="1"/>
          </p:cNvPicPr>
          <p:nvPr/>
        </p:nvPicPr>
        <p:blipFill>
          <a:blip r:embed="rId3"/>
          <a:stretch>
            <a:fillRect/>
          </a:stretch>
        </p:blipFill>
        <p:spPr>
          <a:xfrm>
            <a:off x="838200" y="1105329"/>
            <a:ext cx="10935452" cy="2051094"/>
          </a:xfrm>
          <a:prstGeom prst="rect">
            <a:avLst/>
          </a:prstGeom>
        </p:spPr>
      </p:pic>
      <p:pic>
        <p:nvPicPr>
          <p:cNvPr id="13" name="Picture 12">
            <a:extLst>
              <a:ext uri="{FF2B5EF4-FFF2-40B4-BE49-F238E27FC236}">
                <a16:creationId xmlns:a16="http://schemas.microsoft.com/office/drawing/2014/main" id="{884FDCE2-15D0-4416-A351-EAAF3608F50D}"/>
              </a:ext>
            </a:extLst>
          </p:cNvPr>
          <p:cNvPicPr>
            <a:picLocks noChangeAspect="1"/>
          </p:cNvPicPr>
          <p:nvPr/>
        </p:nvPicPr>
        <p:blipFill>
          <a:blip r:embed="rId4"/>
          <a:stretch>
            <a:fillRect/>
          </a:stretch>
        </p:blipFill>
        <p:spPr>
          <a:xfrm>
            <a:off x="928383" y="4369039"/>
            <a:ext cx="10755086" cy="2078511"/>
          </a:xfrm>
          <a:prstGeom prst="rect">
            <a:avLst/>
          </a:prstGeom>
        </p:spPr>
      </p:pic>
      <p:sp>
        <p:nvSpPr>
          <p:cNvPr id="15" name="Arrow: Down 14">
            <a:extLst>
              <a:ext uri="{FF2B5EF4-FFF2-40B4-BE49-F238E27FC236}">
                <a16:creationId xmlns:a16="http://schemas.microsoft.com/office/drawing/2014/main" id="{BF8F94B0-2A9D-4949-9625-5161D483BCFC}"/>
              </a:ext>
            </a:extLst>
          </p:cNvPr>
          <p:cNvSpPr/>
          <p:nvPr/>
        </p:nvSpPr>
        <p:spPr>
          <a:xfrm>
            <a:off x="6305926" y="3500845"/>
            <a:ext cx="209174" cy="551089"/>
          </a:xfrm>
          <a:prstGeom prst="down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5">
            <a:extLst>
              <a:ext uri="{FF2B5EF4-FFF2-40B4-BE49-F238E27FC236}">
                <a16:creationId xmlns:a16="http://schemas.microsoft.com/office/drawing/2014/main" id="{1037F0B2-E60F-42D3-9D17-A9B9FB9976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
        <p:nvSpPr>
          <p:cNvPr id="2" name="Rectangle 1">
            <a:extLst>
              <a:ext uri="{FF2B5EF4-FFF2-40B4-BE49-F238E27FC236}">
                <a16:creationId xmlns:a16="http://schemas.microsoft.com/office/drawing/2014/main" id="{B57BA292-0A88-4114-9A08-72243F7E67DB}"/>
              </a:ext>
            </a:extLst>
          </p:cNvPr>
          <p:cNvSpPr/>
          <p:nvPr/>
        </p:nvSpPr>
        <p:spPr>
          <a:xfrm>
            <a:off x="6305926" y="4221126"/>
            <a:ext cx="2827441" cy="234159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8AF5BAA4-2DB6-4D93-9E42-4A07EB1A3E9A}"/>
              </a:ext>
            </a:extLst>
          </p:cNvPr>
          <p:cNvSpPr/>
          <p:nvPr/>
        </p:nvSpPr>
        <p:spPr>
          <a:xfrm>
            <a:off x="838200" y="986202"/>
            <a:ext cx="2827441" cy="234159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5324B726-3754-4116-B79A-E5458063AD49}"/>
              </a:ext>
            </a:extLst>
          </p:cNvPr>
          <p:cNvSpPr txBox="1"/>
          <p:nvPr/>
        </p:nvSpPr>
        <p:spPr>
          <a:xfrm>
            <a:off x="6515100" y="3650691"/>
            <a:ext cx="619785" cy="369332"/>
          </a:xfrm>
          <a:prstGeom prst="rect">
            <a:avLst/>
          </a:prstGeom>
          <a:noFill/>
        </p:spPr>
        <p:txBody>
          <a:bodyPr wrap="none" rtlCol="0">
            <a:spAutoFit/>
          </a:bodyPr>
          <a:lstStyle/>
          <a:p>
            <a:r>
              <a:rPr lang="en-GB" dirty="0"/>
              <a:t>Now</a:t>
            </a:r>
          </a:p>
        </p:txBody>
      </p:sp>
    </p:spTree>
    <p:extLst>
      <p:ext uri="{BB962C8B-B14F-4D97-AF65-F5344CB8AC3E}">
        <p14:creationId xmlns:p14="http://schemas.microsoft.com/office/powerpoint/2010/main" val="781424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391564-6094-4142-BAB0-6F03C95CD887}"/>
              </a:ext>
            </a:extLst>
          </p:cNvPr>
          <p:cNvSpPr txBox="1"/>
          <p:nvPr/>
        </p:nvSpPr>
        <p:spPr>
          <a:xfrm>
            <a:off x="4321237" y="1502990"/>
            <a:ext cx="7284373" cy="2215991"/>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a:rPr>
              <a:t>Predict yes/no business outcomes based 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a:rPr>
              <a:t>historical data patterns with historical outcomes. </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Examples</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Will this customer churn (yes/no)? </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Which loan risk profile for this customer (low/high)</a:t>
            </a:r>
          </a:p>
        </p:txBody>
      </p:sp>
      <p:sp>
        <p:nvSpPr>
          <p:cNvPr id="5" name="Title 4">
            <a:extLst>
              <a:ext uri="{FF2B5EF4-FFF2-40B4-BE49-F238E27FC236}">
                <a16:creationId xmlns:a16="http://schemas.microsoft.com/office/drawing/2014/main" id="{5C1D02B5-C2D4-463B-983E-0D4AD0A03377}"/>
              </a:ext>
            </a:extLst>
          </p:cNvPr>
          <p:cNvSpPr>
            <a:spLocks noGrp="1"/>
          </p:cNvSpPr>
          <p:nvPr>
            <p:ph type="title"/>
          </p:nvPr>
        </p:nvSpPr>
        <p:spPr/>
        <p:txBody>
          <a:bodyPr/>
          <a:lstStyle/>
          <a:p>
            <a:pPr>
              <a:spcBef>
                <a:spcPct val="20000"/>
              </a:spcBef>
            </a:pPr>
            <a:r>
              <a:rPr lang="en-US" b="1" dirty="0">
                <a:ea typeface="+mj-lt"/>
                <a:cs typeface="+mj-lt"/>
              </a:rPr>
              <a:t>Prediction</a:t>
            </a:r>
            <a:endParaRPr lang="en-US" dirty="0"/>
          </a:p>
        </p:txBody>
      </p:sp>
      <p:pic>
        <p:nvPicPr>
          <p:cNvPr id="2" name="Picture 1">
            <a:extLst>
              <a:ext uri="{FF2B5EF4-FFF2-40B4-BE49-F238E27FC236}">
                <a16:creationId xmlns:a16="http://schemas.microsoft.com/office/drawing/2014/main" id="{C4325497-6E77-4B16-896C-E77D4E46CE7C}"/>
              </a:ext>
            </a:extLst>
          </p:cNvPr>
          <p:cNvPicPr>
            <a:picLocks noChangeAspect="1"/>
          </p:cNvPicPr>
          <p:nvPr/>
        </p:nvPicPr>
        <p:blipFill>
          <a:blip r:embed="rId3"/>
          <a:stretch>
            <a:fillRect/>
          </a:stretch>
        </p:blipFill>
        <p:spPr>
          <a:xfrm>
            <a:off x="838200" y="2475968"/>
            <a:ext cx="3162300" cy="2486025"/>
          </a:xfrm>
          <a:prstGeom prst="rect">
            <a:avLst/>
          </a:prstGeom>
        </p:spPr>
      </p:pic>
      <p:sp>
        <p:nvSpPr>
          <p:cNvPr id="26" name="TextBox 25">
            <a:extLst>
              <a:ext uri="{FF2B5EF4-FFF2-40B4-BE49-F238E27FC236}">
                <a16:creationId xmlns:a16="http://schemas.microsoft.com/office/drawing/2014/main" id="{04436826-B966-48AE-97A7-CA39F1C2A190}"/>
              </a:ext>
            </a:extLst>
          </p:cNvPr>
          <p:cNvSpPr txBox="1"/>
          <p:nvPr/>
        </p:nvSpPr>
        <p:spPr>
          <a:xfrm>
            <a:off x="5825132" y="4187845"/>
            <a:ext cx="1945065"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8575"/>
                </a:solidFill>
                <a:effectLst/>
                <a:uLnTx/>
                <a:uFillTx/>
                <a:latin typeface="Segoe UI"/>
                <a:ea typeface="+mn-ea"/>
                <a:cs typeface="+mn-cs"/>
              </a:rPr>
              <a:t>AI builder</a:t>
            </a:r>
          </a:p>
        </p:txBody>
      </p:sp>
      <p:pic>
        <p:nvPicPr>
          <p:cNvPr id="27" name="Graphic 26" descr="Cursor">
            <a:extLst>
              <a:ext uri="{FF2B5EF4-FFF2-40B4-BE49-F238E27FC236}">
                <a16:creationId xmlns:a16="http://schemas.microsoft.com/office/drawing/2014/main" id="{06442035-0BAE-451A-8CBE-B86D3CEB85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53087" y="5025484"/>
            <a:ext cx="758098" cy="758098"/>
          </a:xfrm>
          <a:prstGeom prst="rect">
            <a:avLst/>
          </a:prstGeom>
        </p:spPr>
      </p:pic>
      <p:sp>
        <p:nvSpPr>
          <p:cNvPr id="28" name="TextBox 27">
            <a:extLst>
              <a:ext uri="{FF2B5EF4-FFF2-40B4-BE49-F238E27FC236}">
                <a16:creationId xmlns:a16="http://schemas.microsoft.com/office/drawing/2014/main" id="{F0819219-37B0-449D-B4BA-751E11D8D077}"/>
              </a:ext>
            </a:extLst>
          </p:cNvPr>
          <p:cNvSpPr txBox="1"/>
          <p:nvPr/>
        </p:nvSpPr>
        <p:spPr>
          <a:xfrm>
            <a:off x="5905657" y="6073107"/>
            <a:ext cx="145725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575"/>
                </a:solidFill>
                <a:effectLst/>
                <a:uLnTx/>
                <a:uFillTx/>
                <a:latin typeface="Segoe UI"/>
                <a:ea typeface="+mn-ea"/>
                <a:cs typeface="+mn-cs"/>
              </a:rPr>
              <a:t>Point &amp; Click</a:t>
            </a:r>
          </a:p>
        </p:txBody>
      </p:sp>
      <p:sp>
        <p:nvSpPr>
          <p:cNvPr id="29" name="TextBox 28">
            <a:extLst>
              <a:ext uri="{FF2B5EF4-FFF2-40B4-BE49-F238E27FC236}">
                <a16:creationId xmlns:a16="http://schemas.microsoft.com/office/drawing/2014/main" id="{7F99898E-D11D-40A3-BD32-622D68961896}"/>
              </a:ext>
            </a:extLst>
          </p:cNvPr>
          <p:cNvSpPr txBox="1"/>
          <p:nvPr/>
        </p:nvSpPr>
        <p:spPr>
          <a:xfrm>
            <a:off x="4356421" y="6073106"/>
            <a:ext cx="146871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575"/>
                </a:solidFill>
                <a:effectLst/>
                <a:uLnTx/>
                <a:uFillTx/>
                <a:latin typeface="Segoe UI"/>
                <a:ea typeface="+mn-ea"/>
                <a:cs typeface="+mn-cs"/>
              </a:rPr>
              <a:t>&lt; 1 hour</a:t>
            </a:r>
          </a:p>
        </p:txBody>
      </p:sp>
      <p:sp>
        <p:nvSpPr>
          <p:cNvPr id="30" name="TextBox 29">
            <a:extLst>
              <a:ext uri="{FF2B5EF4-FFF2-40B4-BE49-F238E27FC236}">
                <a16:creationId xmlns:a16="http://schemas.microsoft.com/office/drawing/2014/main" id="{A2935C82-2911-4F6D-8E53-3C6871CEE5E1}"/>
              </a:ext>
            </a:extLst>
          </p:cNvPr>
          <p:cNvSpPr txBox="1"/>
          <p:nvPr/>
        </p:nvSpPr>
        <p:spPr>
          <a:xfrm>
            <a:off x="7831758" y="6073107"/>
            <a:ext cx="1342932"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575"/>
                </a:solidFill>
                <a:effectLst/>
                <a:uLnTx/>
                <a:uFillTx/>
                <a:latin typeface="Segoe UI"/>
                <a:ea typeface="+mn-ea"/>
                <a:cs typeface="+mn-cs"/>
              </a:rPr>
              <a:t>Process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8575"/>
                </a:solidFill>
                <a:effectLst/>
                <a:uLnTx/>
                <a:uFillTx/>
                <a:latin typeface="Segoe UI"/>
                <a:ea typeface="+mn-ea"/>
                <a:cs typeface="+mn-cs"/>
              </a:rPr>
              <a:t>Automation</a:t>
            </a:r>
          </a:p>
        </p:txBody>
      </p:sp>
      <p:pic>
        <p:nvPicPr>
          <p:cNvPr id="31" name="Picture 30" descr="A close up of a logo&#10;&#10;Description automatically generated">
            <a:extLst>
              <a:ext uri="{FF2B5EF4-FFF2-40B4-BE49-F238E27FC236}">
                <a16:creationId xmlns:a16="http://schemas.microsoft.com/office/drawing/2014/main" id="{147760A5-9F75-43C9-B3B6-84171C86DA98}"/>
              </a:ext>
            </a:extLst>
          </p:cNvPr>
          <p:cNvPicPr>
            <a:picLocks noChangeAspect="1"/>
          </p:cNvPicPr>
          <p:nvPr/>
        </p:nvPicPr>
        <p:blipFill>
          <a:blip r:embed="rId6"/>
          <a:stretch>
            <a:fillRect/>
          </a:stretch>
        </p:blipFill>
        <p:spPr>
          <a:xfrm>
            <a:off x="4522003" y="5049991"/>
            <a:ext cx="709084" cy="709084"/>
          </a:xfrm>
          <a:prstGeom prst="rect">
            <a:avLst/>
          </a:prstGeom>
        </p:spPr>
      </p:pic>
      <p:grpSp>
        <p:nvGrpSpPr>
          <p:cNvPr id="32" name="Group 31">
            <a:extLst>
              <a:ext uri="{FF2B5EF4-FFF2-40B4-BE49-F238E27FC236}">
                <a16:creationId xmlns:a16="http://schemas.microsoft.com/office/drawing/2014/main" id="{70795031-6405-4C42-8707-0BB299305E28}"/>
              </a:ext>
            </a:extLst>
          </p:cNvPr>
          <p:cNvGrpSpPr/>
          <p:nvPr/>
        </p:nvGrpSpPr>
        <p:grpSpPr>
          <a:xfrm>
            <a:off x="7912623" y="5149653"/>
            <a:ext cx="1181203" cy="509761"/>
            <a:chOff x="3790095" y="5257026"/>
            <a:chExt cx="1181203" cy="509761"/>
          </a:xfrm>
        </p:grpSpPr>
        <p:grpSp>
          <p:nvGrpSpPr>
            <p:cNvPr id="33" name="Group 32">
              <a:extLst>
                <a:ext uri="{FF2B5EF4-FFF2-40B4-BE49-F238E27FC236}">
                  <a16:creationId xmlns:a16="http://schemas.microsoft.com/office/drawing/2014/main" id="{B53DE0FB-1FB5-401E-B3F1-24F226BA01FB}"/>
                </a:ext>
              </a:extLst>
            </p:cNvPr>
            <p:cNvGrpSpPr>
              <a:grpSpLocks noChangeAspect="1"/>
            </p:cNvGrpSpPr>
            <p:nvPr/>
          </p:nvGrpSpPr>
          <p:grpSpPr>
            <a:xfrm>
              <a:off x="3790095" y="5257026"/>
              <a:ext cx="509761" cy="509761"/>
              <a:chOff x="7254203" y="4970975"/>
              <a:chExt cx="781775" cy="781775"/>
            </a:xfrm>
          </p:grpSpPr>
          <p:sp>
            <p:nvSpPr>
              <p:cNvPr id="42" name="Oval 143">
                <a:extLst>
                  <a:ext uri="{FF2B5EF4-FFF2-40B4-BE49-F238E27FC236}">
                    <a16:creationId xmlns:a16="http://schemas.microsoft.com/office/drawing/2014/main" id="{D636A5E7-E013-4969-81F4-A9819A92AE3C}"/>
                  </a:ext>
                </a:extLst>
              </p:cNvPr>
              <p:cNvSpPr/>
              <p:nvPr/>
            </p:nvSpPr>
            <p:spPr bwMode="auto">
              <a:xfrm>
                <a:off x="7254203" y="4970975"/>
                <a:ext cx="781775" cy="781775"/>
              </a:xfrm>
              <a:prstGeom prst="ellipse">
                <a:avLst/>
              </a:prstGeom>
              <a:solidFill>
                <a:srgbClr val="287EFF"/>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26" tIns="131622" rIns="164526" bIns="131622" numCol="1" spcCol="0" rtlCol="0" fromWordArt="0" anchor="ctr" anchorCtr="0" forceAA="0" compatLnSpc="1">
                <a:prstTxWarp prst="textNoShape">
                  <a:avLst/>
                </a:prstTxWarp>
                <a:noAutofit/>
              </a:bodyPr>
              <a:lstStyle/>
              <a:p>
                <a:pPr marL="0" marR="0" lvl="0" indent="0" algn="l" defTabSz="83881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3" name="Freeform 5">
                <a:extLst>
                  <a:ext uri="{FF2B5EF4-FFF2-40B4-BE49-F238E27FC236}">
                    <a16:creationId xmlns:a16="http://schemas.microsoft.com/office/drawing/2014/main" id="{2F1A09AA-8991-4177-B736-6C743BDB8E1D}"/>
                  </a:ext>
                </a:extLst>
              </p:cNvPr>
              <p:cNvSpPr>
                <a:spLocks/>
              </p:cNvSpPr>
              <p:nvPr/>
            </p:nvSpPr>
            <p:spPr bwMode="auto">
              <a:xfrm>
                <a:off x="7449967" y="5213620"/>
                <a:ext cx="390247" cy="256914"/>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6">
                <a:extLst>
                  <a:ext uri="{FF2B5EF4-FFF2-40B4-BE49-F238E27FC236}">
                    <a16:creationId xmlns:a16="http://schemas.microsoft.com/office/drawing/2014/main" id="{68F6A20D-A76E-4A6D-9072-9988F37A4CB3}"/>
                  </a:ext>
                </a:extLst>
              </p:cNvPr>
              <p:cNvSpPr>
                <a:spLocks noEditPoints="1"/>
              </p:cNvSpPr>
              <p:nvPr/>
            </p:nvSpPr>
            <p:spPr bwMode="auto">
              <a:xfrm>
                <a:off x="7449967" y="5277544"/>
                <a:ext cx="298317" cy="232562"/>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4" name="Group 102">
              <a:extLst>
                <a:ext uri="{FF2B5EF4-FFF2-40B4-BE49-F238E27FC236}">
                  <a16:creationId xmlns:a16="http://schemas.microsoft.com/office/drawing/2014/main" id="{8B3391D9-B1DE-4859-BFC5-767D6CFF29A9}"/>
                </a:ext>
              </a:extLst>
            </p:cNvPr>
            <p:cNvGrpSpPr>
              <a:grpSpLocks noChangeAspect="1"/>
            </p:cNvGrpSpPr>
            <p:nvPr/>
          </p:nvGrpSpPr>
          <p:grpSpPr>
            <a:xfrm>
              <a:off x="4446287" y="5257026"/>
              <a:ext cx="525011" cy="505379"/>
              <a:chOff x="5216175" y="2901971"/>
              <a:chExt cx="1715723" cy="1715723"/>
            </a:xfrm>
          </p:grpSpPr>
          <p:sp>
            <p:nvSpPr>
              <p:cNvPr id="35" name="Oval 103">
                <a:extLst>
                  <a:ext uri="{FF2B5EF4-FFF2-40B4-BE49-F238E27FC236}">
                    <a16:creationId xmlns:a16="http://schemas.microsoft.com/office/drawing/2014/main" id="{B5DE36A6-3872-4446-8FEE-29F7F6755123}"/>
                  </a:ext>
                </a:extLst>
              </p:cNvPr>
              <p:cNvSpPr/>
              <p:nvPr/>
            </p:nvSpPr>
            <p:spPr bwMode="auto">
              <a:xfrm>
                <a:off x="5216175" y="2901971"/>
                <a:ext cx="1715723" cy="1715723"/>
              </a:xfrm>
              <a:prstGeom prst="ellipse">
                <a:avLst/>
              </a:prstGeom>
              <a:solidFill>
                <a:srgbClr val="5C005C"/>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26" tIns="131622" rIns="164526" bIns="131622" numCol="1" spcCol="0" rtlCol="0" fromWordArt="0" anchor="ctr" anchorCtr="0" forceAA="0" compatLnSpc="1">
                <a:prstTxWarp prst="textNoShape">
                  <a:avLst/>
                </a:prstTxWarp>
                <a:noAutofit/>
              </a:bodyPr>
              <a:lstStyle/>
              <a:p>
                <a:pPr marL="0" marR="0" lvl="0" indent="0" algn="l" defTabSz="83881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6" name="Group 4">
                <a:extLst>
                  <a:ext uri="{FF2B5EF4-FFF2-40B4-BE49-F238E27FC236}">
                    <a16:creationId xmlns:a16="http://schemas.microsoft.com/office/drawing/2014/main" id="{1742B0DE-29C3-4527-BC4B-2DAE86CCF750}"/>
                  </a:ext>
                </a:extLst>
              </p:cNvPr>
              <p:cNvGrpSpPr>
                <a:grpSpLocks noChangeAspect="1"/>
              </p:cNvGrpSpPr>
              <p:nvPr/>
            </p:nvGrpSpPr>
            <p:grpSpPr bwMode="auto">
              <a:xfrm>
                <a:off x="5681957" y="3458106"/>
                <a:ext cx="784088" cy="603380"/>
                <a:chOff x="2880" y="2176"/>
                <a:chExt cx="256" cy="197"/>
              </a:xfrm>
              <a:solidFill>
                <a:srgbClr val="D2D2D2"/>
              </a:solidFill>
            </p:grpSpPr>
            <p:sp>
              <p:nvSpPr>
                <p:cNvPr id="37" name="Freeform 5">
                  <a:extLst>
                    <a:ext uri="{FF2B5EF4-FFF2-40B4-BE49-F238E27FC236}">
                      <a16:creationId xmlns:a16="http://schemas.microsoft.com/office/drawing/2014/main" id="{D62B79F4-74FA-4AD2-BD91-D9F6661B1ED4}"/>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8" name="Freeform 6">
                  <a:extLst>
                    <a:ext uri="{FF2B5EF4-FFF2-40B4-BE49-F238E27FC236}">
                      <a16:creationId xmlns:a16="http://schemas.microsoft.com/office/drawing/2014/main" id="{DB5258DA-0870-4228-B79E-F5C77C63E831}"/>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9" name="Freeform 7">
                  <a:extLst>
                    <a:ext uri="{FF2B5EF4-FFF2-40B4-BE49-F238E27FC236}">
                      <a16:creationId xmlns:a16="http://schemas.microsoft.com/office/drawing/2014/main" id="{9EE3A61D-E9DC-4B48-84EA-70D5B580B1F6}"/>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0" name="Freeform 8">
                  <a:extLst>
                    <a:ext uri="{FF2B5EF4-FFF2-40B4-BE49-F238E27FC236}">
                      <a16:creationId xmlns:a16="http://schemas.microsoft.com/office/drawing/2014/main" id="{B04C4D23-6BF7-48DD-A7E6-D345F4E3468E}"/>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1" name="Freeform 9">
                  <a:extLst>
                    <a:ext uri="{FF2B5EF4-FFF2-40B4-BE49-F238E27FC236}">
                      <a16:creationId xmlns:a16="http://schemas.microsoft.com/office/drawing/2014/main" id="{BEFFDACB-BDBF-4B16-A317-496E3695A066}"/>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spTree>
    <p:extLst>
      <p:ext uri="{BB962C8B-B14F-4D97-AF65-F5344CB8AC3E}">
        <p14:creationId xmlns:p14="http://schemas.microsoft.com/office/powerpoint/2010/main" val="328489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29" grpId="0"/>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892F623-7DBC-4641-99D3-AC64D7B8164C}"/>
              </a:ext>
            </a:extLst>
          </p:cNvPr>
          <p:cNvSpPr/>
          <p:nvPr/>
        </p:nvSpPr>
        <p:spPr bwMode="auto">
          <a:xfrm>
            <a:off x="8404448" y="4621398"/>
            <a:ext cx="2885015" cy="2028825"/>
          </a:xfrm>
          <a:prstGeom prst="rect">
            <a:avLst/>
          </a:prstGeom>
          <a:solidFill>
            <a:schemeClr val="bg1"/>
          </a:solidFill>
          <a:ln>
            <a:solidFill>
              <a:srgbClr val="D2D2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1989EC0F-D879-48FB-A658-1AB18D63D555}"/>
              </a:ext>
            </a:extLst>
          </p:cNvPr>
          <p:cNvSpPr txBox="1"/>
          <p:nvPr/>
        </p:nvSpPr>
        <p:spPr>
          <a:xfrm>
            <a:off x="828040" y="828734"/>
            <a:ext cx="6366510"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Bring in your unique business data: Historical </a:t>
            </a:r>
            <a:r>
              <a:rPr kumimoji="0" lang="en-US" sz="2800" b="0" i="0" u="none" strike="noStrike" kern="1200" cap="none" spc="0" normalizeH="0" baseline="0" noProof="0" dirty="0">
                <a:ln>
                  <a:noFill/>
                </a:ln>
                <a:solidFill>
                  <a:srgbClr val="000000"/>
                </a:solidFill>
                <a:effectLst/>
                <a:uLnTx/>
                <a:uFillTx/>
                <a:latin typeface="Segoe UI"/>
                <a:ea typeface="+mn-ea"/>
                <a:cs typeface="+mn-cs"/>
              </a:rPr>
              <a:t>outcomes and data</a:t>
            </a:r>
            <a:endPar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24" name="TextBox 23">
            <a:extLst>
              <a:ext uri="{FF2B5EF4-FFF2-40B4-BE49-F238E27FC236}">
                <a16:creationId xmlns:a16="http://schemas.microsoft.com/office/drawing/2014/main" id="{F43047AE-426B-4B07-8A7C-6365D9B96712}"/>
              </a:ext>
            </a:extLst>
          </p:cNvPr>
          <p:cNvSpPr txBox="1"/>
          <p:nvPr/>
        </p:nvSpPr>
        <p:spPr>
          <a:xfrm>
            <a:off x="828040" y="3003416"/>
            <a:ext cx="6516189"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startAt="2"/>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Point and click experience to build your unique AI classification model</a:t>
            </a:r>
          </a:p>
        </p:txBody>
      </p:sp>
      <p:sp>
        <p:nvSpPr>
          <p:cNvPr id="25" name="TextBox 24">
            <a:extLst>
              <a:ext uri="{FF2B5EF4-FFF2-40B4-BE49-F238E27FC236}">
                <a16:creationId xmlns:a16="http://schemas.microsoft.com/office/drawing/2014/main" id="{1A8C1820-50D9-4857-8E2A-8F1963C30249}"/>
              </a:ext>
            </a:extLst>
          </p:cNvPr>
          <p:cNvSpPr txBox="1"/>
          <p:nvPr/>
        </p:nvSpPr>
        <p:spPr>
          <a:xfrm>
            <a:off x="828040" y="5178098"/>
            <a:ext cx="5757804"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startAt="3"/>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Enhance your apps or flows with your predictions </a:t>
            </a:r>
          </a:p>
        </p:txBody>
      </p:sp>
      <p:pic>
        <p:nvPicPr>
          <p:cNvPr id="2" name="Picture 1">
            <a:extLst>
              <a:ext uri="{FF2B5EF4-FFF2-40B4-BE49-F238E27FC236}">
                <a16:creationId xmlns:a16="http://schemas.microsoft.com/office/drawing/2014/main" id="{347E75C9-C2F8-4CF1-87EE-53C4FFE46AF6}"/>
              </a:ext>
            </a:extLst>
          </p:cNvPr>
          <p:cNvPicPr>
            <a:picLocks noChangeAspect="1"/>
          </p:cNvPicPr>
          <p:nvPr/>
        </p:nvPicPr>
        <p:blipFill>
          <a:blip r:embed="rId3"/>
          <a:stretch>
            <a:fillRect/>
          </a:stretch>
        </p:blipFill>
        <p:spPr>
          <a:xfrm>
            <a:off x="8392788" y="371149"/>
            <a:ext cx="2746185" cy="1776943"/>
          </a:xfrm>
          <a:prstGeom prst="rect">
            <a:avLst/>
          </a:prstGeom>
        </p:spPr>
      </p:pic>
      <p:pic>
        <p:nvPicPr>
          <p:cNvPr id="3" name="Picture 2">
            <a:extLst>
              <a:ext uri="{FF2B5EF4-FFF2-40B4-BE49-F238E27FC236}">
                <a16:creationId xmlns:a16="http://schemas.microsoft.com/office/drawing/2014/main" id="{91AC8CEE-5C72-4834-A846-5BDCFE6D1FB4}"/>
              </a:ext>
            </a:extLst>
          </p:cNvPr>
          <p:cNvPicPr>
            <a:picLocks noChangeAspect="1"/>
          </p:cNvPicPr>
          <p:nvPr/>
        </p:nvPicPr>
        <p:blipFill>
          <a:blip r:embed="rId4"/>
          <a:stretch>
            <a:fillRect/>
          </a:stretch>
        </p:blipFill>
        <p:spPr>
          <a:xfrm>
            <a:off x="8392788" y="2611956"/>
            <a:ext cx="2885015" cy="1776944"/>
          </a:xfrm>
          <a:prstGeom prst="rect">
            <a:avLst/>
          </a:prstGeom>
        </p:spPr>
      </p:pic>
      <p:pic>
        <p:nvPicPr>
          <p:cNvPr id="95" name="AI Builder logo" descr="A close up of a logo&#10;&#10;Description automatically generated">
            <a:extLst>
              <a:ext uri="{FF2B5EF4-FFF2-40B4-BE49-F238E27FC236}">
                <a16:creationId xmlns:a16="http://schemas.microsoft.com/office/drawing/2014/main" id="{F8FC10DF-A71F-4F61-BBD2-FB2E2FF6D9A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04149" y="5854532"/>
            <a:ext cx="659269" cy="659269"/>
          </a:xfrm>
          <a:prstGeom prst="rect">
            <a:avLst/>
          </a:prstGeom>
        </p:spPr>
      </p:pic>
      <p:grpSp>
        <p:nvGrpSpPr>
          <p:cNvPr id="66" name="Group 65">
            <a:extLst>
              <a:ext uri="{FF2B5EF4-FFF2-40B4-BE49-F238E27FC236}">
                <a16:creationId xmlns:a16="http://schemas.microsoft.com/office/drawing/2014/main" id="{9786F612-EC65-41F5-A958-EDA47C27D1A3}"/>
              </a:ext>
            </a:extLst>
          </p:cNvPr>
          <p:cNvGrpSpPr/>
          <p:nvPr/>
        </p:nvGrpSpPr>
        <p:grpSpPr>
          <a:xfrm>
            <a:off x="9163418" y="4852764"/>
            <a:ext cx="593832" cy="861775"/>
            <a:chOff x="3619597" y="2534509"/>
            <a:chExt cx="781775" cy="1178590"/>
          </a:xfrm>
        </p:grpSpPr>
        <p:grpSp>
          <p:nvGrpSpPr>
            <p:cNvPr id="67" name="Group 102">
              <a:extLst>
                <a:ext uri="{FF2B5EF4-FFF2-40B4-BE49-F238E27FC236}">
                  <a16:creationId xmlns:a16="http://schemas.microsoft.com/office/drawing/2014/main" id="{AF487FB3-ADD4-455F-AD44-5E5A4475B490}"/>
                </a:ext>
              </a:extLst>
            </p:cNvPr>
            <p:cNvGrpSpPr>
              <a:grpSpLocks noChangeAspect="1"/>
            </p:cNvGrpSpPr>
            <p:nvPr/>
          </p:nvGrpSpPr>
          <p:grpSpPr>
            <a:xfrm>
              <a:off x="3619597" y="2534509"/>
              <a:ext cx="781775" cy="781775"/>
              <a:chOff x="5216175" y="2901971"/>
              <a:chExt cx="1715723" cy="1715723"/>
            </a:xfrm>
          </p:grpSpPr>
          <p:sp>
            <p:nvSpPr>
              <p:cNvPr id="70" name="Oval 103">
                <a:extLst>
                  <a:ext uri="{FF2B5EF4-FFF2-40B4-BE49-F238E27FC236}">
                    <a16:creationId xmlns:a16="http://schemas.microsoft.com/office/drawing/2014/main" id="{CE474905-C480-4E3B-AADC-C25C7524A538}"/>
                  </a:ext>
                </a:extLst>
              </p:cNvPr>
              <p:cNvSpPr/>
              <p:nvPr/>
            </p:nvSpPr>
            <p:spPr bwMode="auto">
              <a:xfrm>
                <a:off x="5216175" y="2901971"/>
                <a:ext cx="1715723" cy="1715723"/>
              </a:xfrm>
              <a:prstGeom prst="ellipse">
                <a:avLst/>
              </a:prstGeom>
              <a:solidFill>
                <a:srgbClr val="5C005C"/>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26" tIns="131622" rIns="164526" bIns="131622" numCol="1" spcCol="0" rtlCol="0" fromWordArt="0" anchor="ctr" anchorCtr="0" forceAA="0" compatLnSpc="1">
                <a:prstTxWarp prst="textNoShape">
                  <a:avLst/>
                </a:prstTxWarp>
                <a:noAutofit/>
              </a:bodyPr>
              <a:lstStyle/>
              <a:p>
                <a:pPr marL="0" marR="0" lvl="0" indent="0" algn="l" defTabSz="83881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71" name="Group 4">
                <a:extLst>
                  <a:ext uri="{FF2B5EF4-FFF2-40B4-BE49-F238E27FC236}">
                    <a16:creationId xmlns:a16="http://schemas.microsoft.com/office/drawing/2014/main" id="{2EF68C74-18DE-450E-B4D0-944F0D864DA8}"/>
                  </a:ext>
                </a:extLst>
              </p:cNvPr>
              <p:cNvGrpSpPr>
                <a:grpSpLocks noChangeAspect="1"/>
              </p:cNvGrpSpPr>
              <p:nvPr/>
            </p:nvGrpSpPr>
            <p:grpSpPr bwMode="auto">
              <a:xfrm>
                <a:off x="5681957" y="3458106"/>
                <a:ext cx="784088" cy="603380"/>
                <a:chOff x="2880" y="2176"/>
                <a:chExt cx="256" cy="197"/>
              </a:xfrm>
              <a:solidFill>
                <a:srgbClr val="D2D2D2"/>
              </a:solidFill>
            </p:grpSpPr>
            <p:sp>
              <p:nvSpPr>
                <p:cNvPr id="73" name="Freeform 5">
                  <a:extLst>
                    <a:ext uri="{FF2B5EF4-FFF2-40B4-BE49-F238E27FC236}">
                      <a16:creationId xmlns:a16="http://schemas.microsoft.com/office/drawing/2014/main" id="{D47D1632-6CBA-43F4-BE8C-A46624F84146}"/>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5" name="Freeform 6">
                  <a:extLst>
                    <a:ext uri="{FF2B5EF4-FFF2-40B4-BE49-F238E27FC236}">
                      <a16:creationId xmlns:a16="http://schemas.microsoft.com/office/drawing/2014/main" id="{E330B9CD-3D4A-4252-A65D-64EFF7F151C8}"/>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6" name="Freeform 7">
                  <a:extLst>
                    <a:ext uri="{FF2B5EF4-FFF2-40B4-BE49-F238E27FC236}">
                      <a16:creationId xmlns:a16="http://schemas.microsoft.com/office/drawing/2014/main" id="{F716842C-2919-46DC-A99A-3E3AF105273C}"/>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7" name="Freeform 8">
                  <a:extLst>
                    <a:ext uri="{FF2B5EF4-FFF2-40B4-BE49-F238E27FC236}">
                      <a16:creationId xmlns:a16="http://schemas.microsoft.com/office/drawing/2014/main" id="{1EC5B600-2A5E-46AA-958F-76F7082FF020}"/>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1" name="Freeform 9">
                  <a:extLst>
                    <a:ext uri="{FF2B5EF4-FFF2-40B4-BE49-F238E27FC236}">
                      <a16:creationId xmlns:a16="http://schemas.microsoft.com/office/drawing/2014/main" id="{7702203E-44C5-4C0F-8227-D41474512392}"/>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68" name="Rectangle 67">
              <a:extLst>
                <a:ext uri="{FF2B5EF4-FFF2-40B4-BE49-F238E27FC236}">
                  <a16:creationId xmlns:a16="http://schemas.microsoft.com/office/drawing/2014/main" id="{331D8D8D-53F0-4842-A671-06F0036183EC}"/>
                </a:ext>
              </a:extLst>
            </p:cNvPr>
            <p:cNvSpPr/>
            <p:nvPr/>
          </p:nvSpPr>
          <p:spPr bwMode="auto">
            <a:xfrm>
              <a:off x="4010452" y="3463800"/>
              <a:ext cx="64" cy="2492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896129" rtl="0" eaLnBrk="1" fontAlgn="auto" latinLnBrk="0" hangingPunct="1">
                <a:lnSpc>
                  <a:spcPct val="90000"/>
                </a:lnSpc>
                <a:spcBef>
                  <a:spcPts val="0"/>
                </a:spcBef>
                <a:spcAft>
                  <a:spcPts val="575"/>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Semibold"/>
                <a:ea typeface="+mn-ea"/>
                <a:cs typeface="+mn-cs"/>
              </a:endParaRPr>
            </a:p>
          </p:txBody>
        </p:sp>
      </p:grpSp>
      <p:grpSp>
        <p:nvGrpSpPr>
          <p:cNvPr id="83" name="Group 142">
            <a:extLst>
              <a:ext uri="{FF2B5EF4-FFF2-40B4-BE49-F238E27FC236}">
                <a16:creationId xmlns:a16="http://schemas.microsoft.com/office/drawing/2014/main" id="{F8AC97E6-0F7C-411D-B56C-DD2A3BB1B738}"/>
              </a:ext>
            </a:extLst>
          </p:cNvPr>
          <p:cNvGrpSpPr/>
          <p:nvPr/>
        </p:nvGrpSpPr>
        <p:grpSpPr>
          <a:xfrm>
            <a:off x="10614473" y="4852764"/>
            <a:ext cx="593832" cy="571627"/>
            <a:chOff x="4726930" y="4471473"/>
            <a:chExt cx="703088" cy="703088"/>
          </a:xfrm>
          <a:effectLst/>
        </p:grpSpPr>
        <p:sp>
          <p:nvSpPr>
            <p:cNvPr id="91" name="Oval 143">
              <a:extLst>
                <a:ext uri="{FF2B5EF4-FFF2-40B4-BE49-F238E27FC236}">
                  <a16:creationId xmlns:a16="http://schemas.microsoft.com/office/drawing/2014/main" id="{8507017C-87CC-4EF1-B8B8-70617FCDCEC8}"/>
                </a:ext>
              </a:extLst>
            </p:cNvPr>
            <p:cNvSpPr/>
            <p:nvPr/>
          </p:nvSpPr>
          <p:spPr bwMode="auto">
            <a:xfrm>
              <a:off x="4726930" y="4471473"/>
              <a:ext cx="703088" cy="703088"/>
            </a:xfrm>
            <a:prstGeom prst="ellipse">
              <a:avLst/>
            </a:prstGeom>
            <a:solidFill>
              <a:srgbClr val="287EFF"/>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26" tIns="131622" rIns="164526" bIns="131622" numCol="1" spcCol="0" rtlCol="0" fromWordArt="0" anchor="ctr" anchorCtr="0" forceAA="0" compatLnSpc="1">
              <a:prstTxWarp prst="textNoShape">
                <a:avLst/>
              </a:prstTxWarp>
              <a:noAutofit/>
            </a:bodyPr>
            <a:lstStyle/>
            <a:p>
              <a:pPr marL="0" marR="0" lvl="0" indent="0" algn="l" defTabSz="83881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92" name="Group 144">
              <a:extLst>
                <a:ext uri="{FF2B5EF4-FFF2-40B4-BE49-F238E27FC236}">
                  <a16:creationId xmlns:a16="http://schemas.microsoft.com/office/drawing/2014/main" id="{F8B7AD1B-31BF-4BE3-B857-826F0E9725E0}"/>
                </a:ext>
              </a:extLst>
            </p:cNvPr>
            <p:cNvGrpSpPr/>
            <p:nvPr/>
          </p:nvGrpSpPr>
          <p:grpSpPr>
            <a:xfrm>
              <a:off x="4902990" y="4689695"/>
              <a:ext cx="350968" cy="266644"/>
              <a:chOff x="-1146792" y="678443"/>
              <a:chExt cx="1017587" cy="773113"/>
            </a:xfrm>
            <a:solidFill>
              <a:srgbClr val="D2D2D2"/>
            </a:solidFill>
          </p:grpSpPr>
          <p:sp>
            <p:nvSpPr>
              <p:cNvPr id="93" name="Freeform 5">
                <a:extLst>
                  <a:ext uri="{FF2B5EF4-FFF2-40B4-BE49-F238E27FC236}">
                    <a16:creationId xmlns:a16="http://schemas.microsoft.com/office/drawing/2014/main" id="{86A7D53E-1689-4C11-B691-A2F5AA011EFD}"/>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6">
                <a:extLst>
                  <a:ext uri="{FF2B5EF4-FFF2-40B4-BE49-F238E27FC236}">
                    <a16:creationId xmlns:a16="http://schemas.microsoft.com/office/drawing/2014/main" id="{EEEDCC45-F03D-4854-89DB-F5D7231A86C5}"/>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42" name="Straight Connector 41">
            <a:extLst>
              <a:ext uri="{FF2B5EF4-FFF2-40B4-BE49-F238E27FC236}">
                <a16:creationId xmlns:a16="http://schemas.microsoft.com/office/drawing/2014/main" id="{0315EF47-7413-488F-AFF5-97DD62A0BAA6}"/>
              </a:ext>
            </a:extLst>
          </p:cNvPr>
          <p:cNvCxnSpPr/>
          <p:nvPr/>
        </p:nvCxnSpPr>
        <p:spPr>
          <a:xfrm>
            <a:off x="9609035" y="5490737"/>
            <a:ext cx="318556" cy="29014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32D529E2-853B-469F-814C-E0319760CB0F}"/>
              </a:ext>
            </a:extLst>
          </p:cNvPr>
          <p:cNvCxnSpPr>
            <a:cxnSpLocks/>
          </p:cNvCxnSpPr>
          <p:nvPr/>
        </p:nvCxnSpPr>
        <p:spPr>
          <a:xfrm flipH="1">
            <a:off x="10496002" y="5456300"/>
            <a:ext cx="276453" cy="32458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D519DC55-2BA1-4D35-BA64-A992B6451B82}"/>
              </a:ext>
            </a:extLst>
          </p:cNvPr>
          <p:cNvCxnSpPr/>
          <p:nvPr/>
        </p:nvCxnSpPr>
        <p:spPr>
          <a:xfrm>
            <a:off x="9324631" y="6144255"/>
            <a:ext cx="29557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9406993D-44B9-43DC-B24C-27C46BC68BD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98495" y="5790930"/>
            <a:ext cx="655891" cy="655891"/>
          </a:xfrm>
          <a:prstGeom prst="rect">
            <a:avLst/>
          </a:prstGeom>
        </p:spPr>
      </p:pic>
      <p:sp>
        <p:nvSpPr>
          <p:cNvPr id="29" name="Database_EFC7" title="Icon of a cylinder">
            <a:extLst>
              <a:ext uri="{FF2B5EF4-FFF2-40B4-BE49-F238E27FC236}">
                <a16:creationId xmlns:a16="http://schemas.microsoft.com/office/drawing/2014/main" id="{F2B8BEF5-8A45-4A85-B334-CAD948BCDFC0}"/>
              </a:ext>
            </a:extLst>
          </p:cNvPr>
          <p:cNvSpPr>
            <a:spLocks noChangeAspect="1" noEditPoints="1"/>
          </p:cNvSpPr>
          <p:nvPr/>
        </p:nvSpPr>
        <p:spPr bwMode="auto">
          <a:xfrm>
            <a:off x="11403720" y="923453"/>
            <a:ext cx="517244" cy="67233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164811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4" grpId="0"/>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553E6-DB72-40A0-B58F-6495DA1182DC}"/>
              </a:ext>
            </a:extLst>
          </p:cNvPr>
          <p:cNvSpPr>
            <a:spLocks noGrp="1"/>
          </p:cNvSpPr>
          <p:nvPr>
            <p:ph type="title"/>
          </p:nvPr>
        </p:nvSpPr>
        <p:spPr/>
        <p:txBody>
          <a:bodyPr/>
          <a:lstStyle/>
          <a:p>
            <a:r>
              <a:rPr lang="en-US" b="1" dirty="0">
                <a:ea typeface="+mj-lt"/>
                <a:cs typeface="+mj-lt"/>
              </a:rPr>
              <a:t>Form processing</a:t>
            </a:r>
            <a:endParaRPr lang="en-US" dirty="0"/>
          </a:p>
        </p:txBody>
      </p:sp>
      <p:sp>
        <p:nvSpPr>
          <p:cNvPr id="4" name="TextBox 3">
            <a:extLst>
              <a:ext uri="{FF2B5EF4-FFF2-40B4-BE49-F238E27FC236}">
                <a16:creationId xmlns:a16="http://schemas.microsoft.com/office/drawing/2014/main" id="{89391564-6094-4142-BAB0-6F03C95CD887}"/>
              </a:ext>
            </a:extLst>
          </p:cNvPr>
          <p:cNvSpPr txBox="1"/>
          <p:nvPr/>
        </p:nvSpPr>
        <p:spPr>
          <a:xfrm>
            <a:off x="603631" y="4169990"/>
            <a:ext cx="6217664" cy="2215991"/>
          </a:xfrm>
          <a:prstGeom prst="rect">
            <a:avLst/>
          </a:prstGeom>
          <a:noFill/>
        </p:spPr>
        <p:txBody>
          <a:bodyPr wrap="non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a:rPr>
              <a:t>Digitize your Forms to extract information, </a:t>
            </a:r>
            <a:endParaRPr kumimoji="0" lang="en-US" sz="2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a:rPr>
              <a:t>store or process them​</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Examples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Extract tax form information from PDF files </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Extract invoice information from camera</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p:txBody>
      </p:sp>
      <p:pic>
        <p:nvPicPr>
          <p:cNvPr id="3" name="Picture 2">
            <a:extLst>
              <a:ext uri="{FF2B5EF4-FFF2-40B4-BE49-F238E27FC236}">
                <a16:creationId xmlns:a16="http://schemas.microsoft.com/office/drawing/2014/main" id="{B4C4848B-FFE5-4DAF-8991-34521536EC76}"/>
              </a:ext>
            </a:extLst>
          </p:cNvPr>
          <p:cNvPicPr>
            <a:picLocks noChangeAspect="1"/>
          </p:cNvPicPr>
          <p:nvPr/>
        </p:nvPicPr>
        <p:blipFill>
          <a:blip r:embed="rId3"/>
          <a:stretch>
            <a:fillRect/>
          </a:stretch>
        </p:blipFill>
        <p:spPr>
          <a:xfrm>
            <a:off x="588263" y="1198190"/>
            <a:ext cx="3124200" cy="2495550"/>
          </a:xfrm>
          <a:prstGeom prst="rect">
            <a:avLst/>
          </a:prstGeom>
        </p:spPr>
      </p:pic>
      <p:sp>
        <p:nvSpPr>
          <p:cNvPr id="8" name="Rectangle 7">
            <a:extLst>
              <a:ext uri="{FF2B5EF4-FFF2-40B4-BE49-F238E27FC236}">
                <a16:creationId xmlns:a16="http://schemas.microsoft.com/office/drawing/2014/main" id="{EFBD3983-F286-46A1-BF31-4882016F4263}"/>
              </a:ext>
            </a:extLst>
          </p:cNvPr>
          <p:cNvSpPr/>
          <p:nvPr/>
        </p:nvSpPr>
        <p:spPr bwMode="auto">
          <a:xfrm>
            <a:off x="7391400" y="0"/>
            <a:ext cx="48006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5A09D210-F44E-48F5-9090-61674C2BE4A0}"/>
              </a:ext>
            </a:extLst>
          </p:cNvPr>
          <p:cNvCxnSpPr>
            <a:cxnSpLocks/>
          </p:cNvCxnSpPr>
          <p:nvPr/>
        </p:nvCxnSpPr>
        <p:spPr>
          <a:xfrm flipV="1">
            <a:off x="9419956" y="2892450"/>
            <a:ext cx="0" cy="601355"/>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D4CC513-407D-4DEE-BD7C-92E314F5E0F0}"/>
              </a:ext>
            </a:extLst>
          </p:cNvPr>
          <p:cNvCxnSpPr>
            <a:cxnSpLocks/>
          </p:cNvCxnSpPr>
          <p:nvPr/>
        </p:nvCxnSpPr>
        <p:spPr>
          <a:xfrm flipV="1">
            <a:off x="9419956" y="4593932"/>
            <a:ext cx="0" cy="601355"/>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BC10D26A-BFAB-4B71-BBDE-1A733FBA4C77}"/>
              </a:ext>
            </a:extLst>
          </p:cNvPr>
          <p:cNvGrpSpPr/>
          <p:nvPr/>
        </p:nvGrpSpPr>
        <p:grpSpPr>
          <a:xfrm>
            <a:off x="9022517" y="3740650"/>
            <a:ext cx="794878" cy="848519"/>
            <a:chOff x="6752086" y="2134394"/>
            <a:chExt cx="794878" cy="848519"/>
          </a:xfrm>
        </p:grpSpPr>
        <p:sp>
          <p:nvSpPr>
            <p:cNvPr id="12" name="people_4" title="Icon of a person">
              <a:extLst>
                <a:ext uri="{FF2B5EF4-FFF2-40B4-BE49-F238E27FC236}">
                  <a16:creationId xmlns:a16="http://schemas.microsoft.com/office/drawing/2014/main" id="{68A6F763-FEEA-4C00-BE69-287C0AE3AD72}"/>
                </a:ext>
              </a:extLst>
            </p:cNvPr>
            <p:cNvSpPr>
              <a:spLocks noChangeAspect="1" noEditPoints="1"/>
            </p:cNvSpPr>
            <p:nvPr/>
          </p:nvSpPr>
          <p:spPr bwMode="auto">
            <a:xfrm>
              <a:off x="6879777" y="2134394"/>
              <a:ext cx="556254" cy="6218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 name="Laptop_E770" title="Icon of a laptop">
              <a:extLst>
                <a:ext uri="{FF2B5EF4-FFF2-40B4-BE49-F238E27FC236}">
                  <a16:creationId xmlns:a16="http://schemas.microsoft.com/office/drawing/2014/main" id="{9CFB2914-1F97-406B-B8B7-9A49A6BF5D94}"/>
                </a:ext>
              </a:extLst>
            </p:cNvPr>
            <p:cNvSpPr>
              <a:spLocks noChangeAspect="1" noEditPoints="1"/>
            </p:cNvSpPr>
            <p:nvPr/>
          </p:nvSpPr>
          <p:spPr bwMode="auto">
            <a:xfrm>
              <a:off x="6929304" y="2603736"/>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chemeClr val="bg1"/>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FB4B6DDC-8630-4924-BB87-625FA6EB7A72}"/>
                </a:ext>
              </a:extLst>
            </p:cNvPr>
            <p:cNvSpPr/>
            <p:nvPr/>
          </p:nvSpPr>
          <p:spPr bwMode="auto">
            <a:xfrm>
              <a:off x="6752086" y="2824163"/>
              <a:ext cx="794878" cy="1587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D867997E-5B4F-42D3-9456-77B2FEB17266}"/>
                </a:ext>
              </a:extLst>
            </p:cNvPr>
            <p:cNvCxnSpPr/>
            <p:nvPr/>
          </p:nvCxnSpPr>
          <p:spPr>
            <a:xfrm>
              <a:off x="6905565" y="2816227"/>
              <a:ext cx="504678"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6" name="Database_EFC7" title="Icon of a cylinder">
            <a:extLst>
              <a:ext uri="{FF2B5EF4-FFF2-40B4-BE49-F238E27FC236}">
                <a16:creationId xmlns:a16="http://schemas.microsoft.com/office/drawing/2014/main" id="{52BC7A54-1C13-4E63-83F6-C6E5223A9F6E}"/>
              </a:ext>
            </a:extLst>
          </p:cNvPr>
          <p:cNvSpPr>
            <a:spLocks noChangeAspect="1" noEditPoints="1"/>
          </p:cNvSpPr>
          <p:nvPr/>
        </p:nvSpPr>
        <p:spPr bwMode="auto">
          <a:xfrm>
            <a:off x="9161334" y="5406550"/>
            <a:ext cx="517244" cy="67233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CRMArticles_EFF5" title="Icon of two documents stacked together with writing on them">
            <a:extLst>
              <a:ext uri="{FF2B5EF4-FFF2-40B4-BE49-F238E27FC236}">
                <a16:creationId xmlns:a16="http://schemas.microsoft.com/office/drawing/2014/main" id="{CA511DF5-D720-4FBD-93D3-6FBE20A5AFCC}"/>
              </a:ext>
            </a:extLst>
          </p:cNvPr>
          <p:cNvSpPr>
            <a:spLocks noChangeAspect="1" noEditPoints="1"/>
          </p:cNvSpPr>
          <p:nvPr/>
        </p:nvSpPr>
        <p:spPr bwMode="auto">
          <a:xfrm>
            <a:off x="8288720" y="988125"/>
            <a:ext cx="633938" cy="731781"/>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CRMArticles_EFF5" title="Icon of two documents stacked together with writing on them">
            <a:extLst>
              <a:ext uri="{FF2B5EF4-FFF2-40B4-BE49-F238E27FC236}">
                <a16:creationId xmlns:a16="http://schemas.microsoft.com/office/drawing/2014/main" id="{A2DA115F-A050-4487-8E28-74193567EF0B}"/>
              </a:ext>
            </a:extLst>
          </p:cNvPr>
          <p:cNvSpPr>
            <a:spLocks noChangeAspect="1" noEditPoints="1"/>
          </p:cNvSpPr>
          <p:nvPr/>
        </p:nvSpPr>
        <p:spPr bwMode="auto">
          <a:xfrm>
            <a:off x="9102987" y="988125"/>
            <a:ext cx="633938" cy="731781"/>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CRMArticles_EFF5" title="Icon of two documents stacked together with writing on them">
            <a:extLst>
              <a:ext uri="{FF2B5EF4-FFF2-40B4-BE49-F238E27FC236}">
                <a16:creationId xmlns:a16="http://schemas.microsoft.com/office/drawing/2014/main" id="{F0122A30-AC12-4113-9279-61D0E6CC37BE}"/>
              </a:ext>
            </a:extLst>
          </p:cNvPr>
          <p:cNvSpPr>
            <a:spLocks noChangeAspect="1" noEditPoints="1"/>
          </p:cNvSpPr>
          <p:nvPr/>
        </p:nvSpPr>
        <p:spPr bwMode="auto">
          <a:xfrm>
            <a:off x="9917402" y="988125"/>
            <a:ext cx="633938" cy="731781"/>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CRMArticles_EFF5" title="Icon of two documents stacked together with writing on them">
            <a:extLst>
              <a:ext uri="{FF2B5EF4-FFF2-40B4-BE49-F238E27FC236}">
                <a16:creationId xmlns:a16="http://schemas.microsoft.com/office/drawing/2014/main" id="{D64D01BC-0E39-47E4-B1EF-D075106AA44B}"/>
              </a:ext>
            </a:extLst>
          </p:cNvPr>
          <p:cNvSpPr>
            <a:spLocks noChangeAspect="1" noEditPoints="1"/>
          </p:cNvSpPr>
          <p:nvPr/>
        </p:nvSpPr>
        <p:spPr bwMode="auto">
          <a:xfrm>
            <a:off x="8288720" y="1929806"/>
            <a:ext cx="633938" cy="731781"/>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CRMArticles_EFF5" title="Icon of two documents stacked together with writing on them">
            <a:extLst>
              <a:ext uri="{FF2B5EF4-FFF2-40B4-BE49-F238E27FC236}">
                <a16:creationId xmlns:a16="http://schemas.microsoft.com/office/drawing/2014/main" id="{83F11D5F-F70A-44E2-86C6-BF518FF4A8F4}"/>
              </a:ext>
            </a:extLst>
          </p:cNvPr>
          <p:cNvSpPr>
            <a:spLocks noChangeAspect="1" noEditPoints="1"/>
          </p:cNvSpPr>
          <p:nvPr/>
        </p:nvSpPr>
        <p:spPr bwMode="auto">
          <a:xfrm>
            <a:off x="9103061" y="1929806"/>
            <a:ext cx="633938" cy="731781"/>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CRMArticles_EFF5" title="Icon of two documents stacked together with writing on them">
            <a:extLst>
              <a:ext uri="{FF2B5EF4-FFF2-40B4-BE49-F238E27FC236}">
                <a16:creationId xmlns:a16="http://schemas.microsoft.com/office/drawing/2014/main" id="{77A45F82-B819-454F-9CA3-19AA657CBF00}"/>
              </a:ext>
            </a:extLst>
          </p:cNvPr>
          <p:cNvSpPr>
            <a:spLocks noChangeAspect="1" noEditPoints="1"/>
          </p:cNvSpPr>
          <p:nvPr/>
        </p:nvSpPr>
        <p:spPr bwMode="auto">
          <a:xfrm>
            <a:off x="9917402" y="1929806"/>
            <a:ext cx="633938" cy="731781"/>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4903E7A0-779D-48E2-A077-A691C618687C}"/>
              </a:ext>
            </a:extLst>
          </p:cNvPr>
          <p:cNvGrpSpPr/>
          <p:nvPr/>
        </p:nvGrpSpPr>
        <p:grpSpPr>
          <a:xfrm>
            <a:off x="9882797" y="3588933"/>
            <a:ext cx="520794" cy="462658"/>
            <a:chOff x="11132692" y="3482786"/>
            <a:chExt cx="587821" cy="522204"/>
          </a:xfrm>
        </p:grpSpPr>
        <p:grpSp>
          <p:nvGrpSpPr>
            <p:cNvPr id="24" name="Group 23">
              <a:extLst>
                <a:ext uri="{FF2B5EF4-FFF2-40B4-BE49-F238E27FC236}">
                  <a16:creationId xmlns:a16="http://schemas.microsoft.com/office/drawing/2014/main" id="{04AE43AF-5F0B-4471-8AD2-7FDB86F52946}"/>
                </a:ext>
              </a:extLst>
            </p:cNvPr>
            <p:cNvGrpSpPr/>
            <p:nvPr/>
          </p:nvGrpSpPr>
          <p:grpSpPr>
            <a:xfrm>
              <a:off x="11232225" y="3631176"/>
              <a:ext cx="433219" cy="114300"/>
              <a:chOff x="8067675" y="4105275"/>
              <a:chExt cx="433219" cy="114300"/>
            </a:xfrm>
          </p:grpSpPr>
          <p:cxnSp>
            <p:nvCxnSpPr>
              <p:cNvPr id="26" name="Straight Connector 25">
                <a:extLst>
                  <a:ext uri="{FF2B5EF4-FFF2-40B4-BE49-F238E27FC236}">
                    <a16:creationId xmlns:a16="http://schemas.microsoft.com/office/drawing/2014/main" id="{ED6C8D45-9736-4C53-81BF-C595933493E0}"/>
                  </a:ext>
                </a:extLst>
              </p:cNvPr>
              <p:cNvCxnSpPr>
                <a:cxnSpLocks/>
              </p:cNvCxnSpPr>
              <p:nvPr/>
            </p:nvCxnSpPr>
            <p:spPr>
              <a:xfrm>
                <a:off x="8067675" y="4105275"/>
                <a:ext cx="259556"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0F8B8A4-2ECA-40F6-968F-FA51EB78A633}"/>
                  </a:ext>
                </a:extLst>
              </p:cNvPr>
              <p:cNvCxnSpPr>
                <a:cxnSpLocks/>
              </p:cNvCxnSpPr>
              <p:nvPr/>
            </p:nvCxnSpPr>
            <p:spPr>
              <a:xfrm>
                <a:off x="8401698" y="4105275"/>
                <a:ext cx="99196"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776A4E6-0101-4333-BF07-27C2CA64B99D}"/>
                  </a:ext>
                </a:extLst>
              </p:cNvPr>
              <p:cNvCxnSpPr>
                <a:cxnSpLocks/>
              </p:cNvCxnSpPr>
              <p:nvPr/>
            </p:nvCxnSpPr>
            <p:spPr>
              <a:xfrm>
                <a:off x="8067675" y="4162425"/>
                <a:ext cx="402431" cy="0"/>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80D0D99-BAB0-4ECE-BAA2-71FE2C14F53B}"/>
                  </a:ext>
                </a:extLst>
              </p:cNvPr>
              <p:cNvCxnSpPr>
                <a:cxnSpLocks/>
              </p:cNvCxnSpPr>
              <p:nvPr/>
            </p:nvCxnSpPr>
            <p:spPr>
              <a:xfrm>
                <a:off x="8067675" y="4219575"/>
                <a:ext cx="57150"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0231F82-E9B2-4FEB-83DE-A70C109B47FC}"/>
                  </a:ext>
                </a:extLst>
              </p:cNvPr>
              <p:cNvCxnSpPr>
                <a:cxnSpLocks/>
              </p:cNvCxnSpPr>
              <p:nvPr/>
            </p:nvCxnSpPr>
            <p:spPr>
              <a:xfrm>
                <a:off x="8170069" y="4219575"/>
                <a:ext cx="254625"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5" name="speech_2" title="Icon of a chat bubble">
              <a:extLst>
                <a:ext uri="{FF2B5EF4-FFF2-40B4-BE49-F238E27FC236}">
                  <a16:creationId xmlns:a16="http://schemas.microsoft.com/office/drawing/2014/main" id="{6E9CD167-40FD-413A-909C-2A1232B19B2E}"/>
                </a:ext>
              </a:extLst>
            </p:cNvPr>
            <p:cNvSpPr>
              <a:spLocks noChangeAspect="1" noEditPoints="1"/>
            </p:cNvSpPr>
            <p:nvPr/>
          </p:nvSpPr>
          <p:spPr bwMode="auto">
            <a:xfrm>
              <a:off x="11132692" y="3482786"/>
              <a:ext cx="587821" cy="522204"/>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31" name="Group 30">
            <a:extLst>
              <a:ext uri="{FF2B5EF4-FFF2-40B4-BE49-F238E27FC236}">
                <a16:creationId xmlns:a16="http://schemas.microsoft.com/office/drawing/2014/main" id="{DB869A66-1E03-4A8F-99D4-E4F56A380D3D}"/>
              </a:ext>
            </a:extLst>
          </p:cNvPr>
          <p:cNvGrpSpPr/>
          <p:nvPr/>
        </p:nvGrpSpPr>
        <p:grpSpPr>
          <a:xfrm>
            <a:off x="10143194" y="4051591"/>
            <a:ext cx="520794" cy="462658"/>
            <a:chOff x="11132692" y="3482786"/>
            <a:chExt cx="587821" cy="522204"/>
          </a:xfrm>
        </p:grpSpPr>
        <p:grpSp>
          <p:nvGrpSpPr>
            <p:cNvPr id="32" name="Group 31">
              <a:extLst>
                <a:ext uri="{FF2B5EF4-FFF2-40B4-BE49-F238E27FC236}">
                  <a16:creationId xmlns:a16="http://schemas.microsoft.com/office/drawing/2014/main" id="{2EF40E54-2D3C-42C4-9302-7478467E747F}"/>
                </a:ext>
              </a:extLst>
            </p:cNvPr>
            <p:cNvGrpSpPr/>
            <p:nvPr/>
          </p:nvGrpSpPr>
          <p:grpSpPr>
            <a:xfrm>
              <a:off x="11232225" y="3631176"/>
              <a:ext cx="433219" cy="114300"/>
              <a:chOff x="8067675" y="4105275"/>
              <a:chExt cx="433219" cy="114300"/>
            </a:xfrm>
          </p:grpSpPr>
          <p:cxnSp>
            <p:nvCxnSpPr>
              <p:cNvPr id="34" name="Straight Connector 33">
                <a:extLst>
                  <a:ext uri="{FF2B5EF4-FFF2-40B4-BE49-F238E27FC236}">
                    <a16:creationId xmlns:a16="http://schemas.microsoft.com/office/drawing/2014/main" id="{72D961D1-547C-43FE-94ED-EE0FCF0B2397}"/>
                  </a:ext>
                </a:extLst>
              </p:cNvPr>
              <p:cNvCxnSpPr>
                <a:cxnSpLocks/>
              </p:cNvCxnSpPr>
              <p:nvPr/>
            </p:nvCxnSpPr>
            <p:spPr>
              <a:xfrm>
                <a:off x="8067675" y="4105275"/>
                <a:ext cx="259556"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CC0B993-22A1-41EB-8323-D4FE9246FD3E}"/>
                  </a:ext>
                </a:extLst>
              </p:cNvPr>
              <p:cNvCxnSpPr>
                <a:cxnSpLocks/>
              </p:cNvCxnSpPr>
              <p:nvPr/>
            </p:nvCxnSpPr>
            <p:spPr>
              <a:xfrm>
                <a:off x="8401698" y="4105275"/>
                <a:ext cx="99196"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1D31ADA-1DDB-42CB-BCB5-97AEF2B2A0B2}"/>
                  </a:ext>
                </a:extLst>
              </p:cNvPr>
              <p:cNvCxnSpPr>
                <a:cxnSpLocks/>
              </p:cNvCxnSpPr>
              <p:nvPr/>
            </p:nvCxnSpPr>
            <p:spPr>
              <a:xfrm>
                <a:off x="8067675" y="4162425"/>
                <a:ext cx="402431" cy="0"/>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DD5C1B8-E413-4AC8-A61C-96AD95861B22}"/>
                  </a:ext>
                </a:extLst>
              </p:cNvPr>
              <p:cNvCxnSpPr>
                <a:cxnSpLocks/>
              </p:cNvCxnSpPr>
              <p:nvPr/>
            </p:nvCxnSpPr>
            <p:spPr>
              <a:xfrm>
                <a:off x="8067675" y="4219575"/>
                <a:ext cx="57150"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2EF5197-BD3D-4AC3-8AB3-E5475BF2BC7E}"/>
                  </a:ext>
                </a:extLst>
              </p:cNvPr>
              <p:cNvCxnSpPr>
                <a:cxnSpLocks/>
              </p:cNvCxnSpPr>
              <p:nvPr/>
            </p:nvCxnSpPr>
            <p:spPr>
              <a:xfrm>
                <a:off x="8170069" y="4219575"/>
                <a:ext cx="254625"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3" name="speech_2" title="Icon of a chat bubble">
              <a:extLst>
                <a:ext uri="{FF2B5EF4-FFF2-40B4-BE49-F238E27FC236}">
                  <a16:creationId xmlns:a16="http://schemas.microsoft.com/office/drawing/2014/main" id="{C66F3D6E-F9F2-47B1-A0E7-30544019BF95}"/>
                </a:ext>
              </a:extLst>
            </p:cNvPr>
            <p:cNvSpPr>
              <a:spLocks noChangeAspect="1" noEditPoints="1"/>
            </p:cNvSpPr>
            <p:nvPr/>
          </p:nvSpPr>
          <p:spPr bwMode="auto">
            <a:xfrm>
              <a:off x="11132692" y="3482786"/>
              <a:ext cx="587821" cy="522204"/>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39" name="Group 38">
            <a:extLst>
              <a:ext uri="{FF2B5EF4-FFF2-40B4-BE49-F238E27FC236}">
                <a16:creationId xmlns:a16="http://schemas.microsoft.com/office/drawing/2014/main" id="{BAD7E7F4-285B-467C-ACDC-C29A02C95EF4}"/>
              </a:ext>
            </a:extLst>
          </p:cNvPr>
          <p:cNvGrpSpPr/>
          <p:nvPr/>
        </p:nvGrpSpPr>
        <p:grpSpPr>
          <a:xfrm flipH="1">
            <a:off x="8455124" y="3588933"/>
            <a:ext cx="520794" cy="462658"/>
            <a:chOff x="11132692" y="3482786"/>
            <a:chExt cx="587821" cy="522204"/>
          </a:xfrm>
        </p:grpSpPr>
        <p:grpSp>
          <p:nvGrpSpPr>
            <p:cNvPr id="40" name="Group 39">
              <a:extLst>
                <a:ext uri="{FF2B5EF4-FFF2-40B4-BE49-F238E27FC236}">
                  <a16:creationId xmlns:a16="http://schemas.microsoft.com/office/drawing/2014/main" id="{18F7902D-C88D-4469-9F58-1FB653E6CD61}"/>
                </a:ext>
              </a:extLst>
            </p:cNvPr>
            <p:cNvGrpSpPr/>
            <p:nvPr/>
          </p:nvGrpSpPr>
          <p:grpSpPr>
            <a:xfrm>
              <a:off x="11232225" y="3631176"/>
              <a:ext cx="433219" cy="114300"/>
              <a:chOff x="8067675" y="4105275"/>
              <a:chExt cx="433219" cy="114300"/>
            </a:xfrm>
          </p:grpSpPr>
          <p:cxnSp>
            <p:nvCxnSpPr>
              <p:cNvPr id="42" name="Straight Connector 41">
                <a:extLst>
                  <a:ext uri="{FF2B5EF4-FFF2-40B4-BE49-F238E27FC236}">
                    <a16:creationId xmlns:a16="http://schemas.microsoft.com/office/drawing/2014/main" id="{A0E1469D-4D97-464E-ACA8-CE2A2AD8A919}"/>
                  </a:ext>
                </a:extLst>
              </p:cNvPr>
              <p:cNvCxnSpPr>
                <a:cxnSpLocks/>
              </p:cNvCxnSpPr>
              <p:nvPr/>
            </p:nvCxnSpPr>
            <p:spPr>
              <a:xfrm>
                <a:off x="8067675" y="4105275"/>
                <a:ext cx="259556"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CF5F56C-D6E1-4986-9040-345F2F10096A}"/>
                  </a:ext>
                </a:extLst>
              </p:cNvPr>
              <p:cNvCxnSpPr>
                <a:cxnSpLocks/>
              </p:cNvCxnSpPr>
              <p:nvPr/>
            </p:nvCxnSpPr>
            <p:spPr>
              <a:xfrm>
                <a:off x="8401698" y="4105275"/>
                <a:ext cx="99196"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F4E0126-FD5A-4C97-A727-EB7913D10F7A}"/>
                  </a:ext>
                </a:extLst>
              </p:cNvPr>
              <p:cNvCxnSpPr>
                <a:cxnSpLocks/>
              </p:cNvCxnSpPr>
              <p:nvPr/>
            </p:nvCxnSpPr>
            <p:spPr>
              <a:xfrm>
                <a:off x="8067675" y="4162425"/>
                <a:ext cx="402431" cy="0"/>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B082F0A-FB6B-445C-B5C9-78BF42B1291B}"/>
                  </a:ext>
                </a:extLst>
              </p:cNvPr>
              <p:cNvCxnSpPr>
                <a:cxnSpLocks/>
              </p:cNvCxnSpPr>
              <p:nvPr/>
            </p:nvCxnSpPr>
            <p:spPr>
              <a:xfrm>
                <a:off x="8067675" y="4219575"/>
                <a:ext cx="57150"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8AC02BB-B9A4-4CBF-B575-2C16E186F5B1}"/>
                  </a:ext>
                </a:extLst>
              </p:cNvPr>
              <p:cNvCxnSpPr>
                <a:cxnSpLocks/>
              </p:cNvCxnSpPr>
              <p:nvPr/>
            </p:nvCxnSpPr>
            <p:spPr>
              <a:xfrm>
                <a:off x="8170069" y="4219575"/>
                <a:ext cx="254625"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1" name="speech_2" title="Icon of a chat bubble">
              <a:extLst>
                <a:ext uri="{FF2B5EF4-FFF2-40B4-BE49-F238E27FC236}">
                  <a16:creationId xmlns:a16="http://schemas.microsoft.com/office/drawing/2014/main" id="{F13E8485-7963-4643-8258-24FCCE140B64}"/>
                </a:ext>
              </a:extLst>
            </p:cNvPr>
            <p:cNvSpPr>
              <a:spLocks noChangeAspect="1" noEditPoints="1"/>
            </p:cNvSpPr>
            <p:nvPr/>
          </p:nvSpPr>
          <p:spPr bwMode="auto">
            <a:xfrm>
              <a:off x="11132692" y="3482786"/>
              <a:ext cx="587821" cy="522204"/>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F42C72B2-37AC-430D-A63F-E8145FE2A212}"/>
              </a:ext>
            </a:extLst>
          </p:cNvPr>
          <p:cNvGrpSpPr/>
          <p:nvPr/>
        </p:nvGrpSpPr>
        <p:grpSpPr>
          <a:xfrm flipH="1">
            <a:off x="8194727" y="4051591"/>
            <a:ext cx="520794" cy="462658"/>
            <a:chOff x="11132692" y="3482786"/>
            <a:chExt cx="587821" cy="522204"/>
          </a:xfrm>
        </p:grpSpPr>
        <p:grpSp>
          <p:nvGrpSpPr>
            <p:cNvPr id="48" name="Group 47">
              <a:extLst>
                <a:ext uri="{FF2B5EF4-FFF2-40B4-BE49-F238E27FC236}">
                  <a16:creationId xmlns:a16="http://schemas.microsoft.com/office/drawing/2014/main" id="{15AE43CF-56A8-4AB4-A7F0-67A244512578}"/>
                </a:ext>
              </a:extLst>
            </p:cNvPr>
            <p:cNvGrpSpPr/>
            <p:nvPr/>
          </p:nvGrpSpPr>
          <p:grpSpPr>
            <a:xfrm>
              <a:off x="11232225" y="3631176"/>
              <a:ext cx="433219" cy="114300"/>
              <a:chOff x="8067675" y="4105275"/>
              <a:chExt cx="433219" cy="114300"/>
            </a:xfrm>
          </p:grpSpPr>
          <p:cxnSp>
            <p:nvCxnSpPr>
              <p:cNvPr id="50" name="Straight Connector 49">
                <a:extLst>
                  <a:ext uri="{FF2B5EF4-FFF2-40B4-BE49-F238E27FC236}">
                    <a16:creationId xmlns:a16="http://schemas.microsoft.com/office/drawing/2014/main" id="{CFC4F97D-CD38-47FA-9D19-F075A99BA5C3}"/>
                  </a:ext>
                </a:extLst>
              </p:cNvPr>
              <p:cNvCxnSpPr>
                <a:cxnSpLocks/>
              </p:cNvCxnSpPr>
              <p:nvPr/>
            </p:nvCxnSpPr>
            <p:spPr>
              <a:xfrm>
                <a:off x="8067675" y="4105275"/>
                <a:ext cx="259556"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480577B-C5E9-494B-A08B-213722112A50}"/>
                  </a:ext>
                </a:extLst>
              </p:cNvPr>
              <p:cNvCxnSpPr>
                <a:cxnSpLocks/>
              </p:cNvCxnSpPr>
              <p:nvPr/>
            </p:nvCxnSpPr>
            <p:spPr>
              <a:xfrm>
                <a:off x="8401698" y="4105275"/>
                <a:ext cx="99196"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0937171-CFD4-417E-B8B2-B6E9A298FFF8}"/>
                  </a:ext>
                </a:extLst>
              </p:cNvPr>
              <p:cNvCxnSpPr>
                <a:cxnSpLocks/>
              </p:cNvCxnSpPr>
              <p:nvPr/>
            </p:nvCxnSpPr>
            <p:spPr>
              <a:xfrm>
                <a:off x="8067675" y="4162425"/>
                <a:ext cx="402431" cy="0"/>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16A156B-8115-48C8-A9F3-0FB28FDADF6C}"/>
                  </a:ext>
                </a:extLst>
              </p:cNvPr>
              <p:cNvCxnSpPr>
                <a:cxnSpLocks/>
              </p:cNvCxnSpPr>
              <p:nvPr/>
            </p:nvCxnSpPr>
            <p:spPr>
              <a:xfrm>
                <a:off x="8067675" y="4219575"/>
                <a:ext cx="57150"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E143907-7040-4454-BE09-BC0A2BE24F71}"/>
                  </a:ext>
                </a:extLst>
              </p:cNvPr>
              <p:cNvCxnSpPr>
                <a:cxnSpLocks/>
              </p:cNvCxnSpPr>
              <p:nvPr/>
            </p:nvCxnSpPr>
            <p:spPr>
              <a:xfrm>
                <a:off x="8170069" y="4219575"/>
                <a:ext cx="254625" cy="0"/>
              </a:xfrm>
              <a:prstGeom prst="line">
                <a:avLst/>
              </a:prstGeom>
              <a:ln w="15875">
                <a:solidFill>
                  <a:schemeClr val="tx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9" name="speech_2" title="Icon of a chat bubble">
              <a:extLst>
                <a:ext uri="{FF2B5EF4-FFF2-40B4-BE49-F238E27FC236}">
                  <a16:creationId xmlns:a16="http://schemas.microsoft.com/office/drawing/2014/main" id="{DE7CCD27-A56C-42D4-8ABD-60BF2557D2E7}"/>
                </a:ext>
              </a:extLst>
            </p:cNvPr>
            <p:cNvSpPr>
              <a:spLocks noChangeAspect="1" noEditPoints="1"/>
            </p:cNvSpPr>
            <p:nvPr/>
          </p:nvSpPr>
          <p:spPr bwMode="auto">
            <a:xfrm>
              <a:off x="11132692" y="3482786"/>
              <a:ext cx="587821" cy="522204"/>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Tree>
    <p:extLst>
      <p:ext uri="{BB962C8B-B14F-4D97-AF65-F5344CB8AC3E}">
        <p14:creationId xmlns:p14="http://schemas.microsoft.com/office/powerpoint/2010/main" val="3638354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500"/>
                                  </p:stCondLst>
                                  <p:childTnLst>
                                    <p:set>
                                      <p:cBhvr>
                                        <p:cTn id="11" dur="1" fill="hold">
                                          <p:stCondLst>
                                            <p:cond delay="0"/>
                                          </p:stCondLst>
                                        </p:cTn>
                                        <p:tgtEl>
                                          <p:spTgt spid="39"/>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nodeType="afterEffect">
                                  <p:stCondLst>
                                    <p:cond delay="500"/>
                                  </p:stCondLst>
                                  <p:childTnLst>
                                    <p:set>
                                      <p:cBhvr>
                                        <p:cTn id="14" dur="1" fill="hold">
                                          <p:stCondLst>
                                            <p:cond delay="0"/>
                                          </p:stCondLst>
                                        </p:cTn>
                                        <p:tgtEl>
                                          <p:spTgt spid="47"/>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nodeType="afterEffect">
                                  <p:stCondLst>
                                    <p:cond delay="500"/>
                                  </p:stCondLst>
                                  <p:childTnLst>
                                    <p:set>
                                      <p:cBhvr>
                                        <p:cTn id="17" dur="1" fill="hold">
                                          <p:stCondLst>
                                            <p:cond delay="0"/>
                                          </p:stCondLst>
                                        </p:cTn>
                                        <p:tgtEl>
                                          <p:spTgt spid="23"/>
                                        </p:tgtEl>
                                        <p:attrNameLst>
                                          <p:attrName>style.visibility</p:attrName>
                                        </p:attrNameLst>
                                      </p:cBhvr>
                                      <p:to>
                                        <p:strVal val="visible"/>
                                      </p:to>
                                    </p:set>
                                  </p:childTnLst>
                                </p:cTn>
                              </p:par>
                            </p:childTnLst>
                          </p:cTn>
                        </p:par>
                        <p:par>
                          <p:cTn id="18" fill="hold">
                            <p:stCondLst>
                              <p:cond delay="1500"/>
                            </p:stCondLst>
                            <p:childTnLst>
                              <p:par>
                                <p:cTn id="19" presetID="1" presetClass="entr" presetSubtype="0" fill="hold" nodeType="afterEffect">
                                  <p:stCondLst>
                                    <p:cond delay="500"/>
                                  </p:stCondLst>
                                  <p:childTnLst>
                                    <p:set>
                                      <p:cBhvr>
                                        <p:cTn id="20" dur="1" fill="hold">
                                          <p:stCondLst>
                                            <p:cond delay="0"/>
                                          </p:stCondLst>
                                        </p:cTn>
                                        <p:tgtEl>
                                          <p:spTgt spid="31"/>
                                        </p:tgtEl>
                                        <p:attrNameLst>
                                          <p:attrName>style.visibility</p:attrName>
                                        </p:attrNameLst>
                                      </p:cBhvr>
                                      <p:to>
                                        <p:strVal val="visible"/>
                                      </p:to>
                                    </p:set>
                                  </p:childTnLst>
                                </p:cTn>
                              </p:par>
                            </p:childTnLst>
                          </p:cTn>
                        </p:par>
                        <p:par>
                          <p:cTn id="21" fill="hold">
                            <p:stCondLst>
                              <p:cond delay="2000"/>
                            </p:stCondLst>
                            <p:childTnLst>
                              <p:par>
                                <p:cTn id="22" presetID="1" presetClass="entr" presetSubtype="0" fill="hold" nodeType="afterEffect">
                                  <p:stCondLst>
                                    <p:cond delay="500"/>
                                  </p:stCondLst>
                                  <p:childTnLst>
                                    <p:set>
                                      <p:cBhvr>
                                        <p:cTn id="23" dur="1" fill="hold">
                                          <p:stCondLst>
                                            <p:cond delay="0"/>
                                          </p:stCondLst>
                                        </p:cTn>
                                        <p:tgtEl>
                                          <p:spTgt spid="10"/>
                                        </p:tgtEl>
                                        <p:attrNameLst>
                                          <p:attrName>style.visibility</p:attrName>
                                        </p:attrNameLst>
                                      </p:cBhvr>
                                      <p:to>
                                        <p:strVal val="visible"/>
                                      </p:to>
                                    </p:set>
                                  </p:childTnLst>
                                </p:cTn>
                              </p:par>
                            </p:childTnLst>
                          </p:cTn>
                        </p:par>
                        <p:par>
                          <p:cTn id="24" fill="hold">
                            <p:stCondLst>
                              <p:cond delay="2500"/>
                            </p:stCondLst>
                            <p:childTnLst>
                              <p:par>
                                <p:cTn id="25" presetID="1" presetClass="entr" presetSubtype="0" fill="hold" grpId="0" nodeType="afterEffect">
                                  <p:stCondLst>
                                    <p:cond delay="50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989EC0F-D879-48FB-A658-1AB18D63D555}"/>
              </a:ext>
            </a:extLst>
          </p:cNvPr>
          <p:cNvSpPr txBox="1"/>
          <p:nvPr/>
        </p:nvSpPr>
        <p:spPr>
          <a:xfrm>
            <a:off x="828040" y="756163"/>
            <a:ext cx="6516188"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Point and click experience to build a model for </a:t>
            </a:r>
            <a:r>
              <a:rPr kumimoji="0" lang="en-US" sz="2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a:t>
            </a: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specific Form</a:t>
            </a:r>
          </a:p>
        </p:txBody>
      </p:sp>
      <p:sp>
        <p:nvSpPr>
          <p:cNvPr id="24" name="TextBox 23">
            <a:extLst>
              <a:ext uri="{FF2B5EF4-FFF2-40B4-BE49-F238E27FC236}">
                <a16:creationId xmlns:a16="http://schemas.microsoft.com/office/drawing/2014/main" id="{F43047AE-426B-4B07-8A7C-6365D9B96712}"/>
              </a:ext>
            </a:extLst>
          </p:cNvPr>
          <p:cNvSpPr txBox="1"/>
          <p:nvPr/>
        </p:nvSpPr>
        <p:spPr>
          <a:xfrm>
            <a:off x="828040" y="3003416"/>
            <a:ext cx="6516189"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startAt="2"/>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Select the information you want to extract from that Form</a:t>
            </a:r>
          </a:p>
        </p:txBody>
      </p:sp>
      <p:sp>
        <p:nvSpPr>
          <p:cNvPr id="25" name="TextBox 24">
            <a:extLst>
              <a:ext uri="{FF2B5EF4-FFF2-40B4-BE49-F238E27FC236}">
                <a16:creationId xmlns:a16="http://schemas.microsoft.com/office/drawing/2014/main" id="{1A8C1820-50D9-4857-8E2A-8F1963C30249}"/>
              </a:ext>
            </a:extLst>
          </p:cNvPr>
          <p:cNvSpPr txBox="1"/>
          <p:nvPr/>
        </p:nvSpPr>
        <p:spPr>
          <a:xfrm>
            <a:off x="828039" y="5178098"/>
            <a:ext cx="6120057"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startAt="3"/>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Automate this Form processing using Microsoft Flow or PowerApps</a:t>
            </a:r>
          </a:p>
        </p:txBody>
      </p:sp>
      <p:cxnSp>
        <p:nvCxnSpPr>
          <p:cNvPr id="75" name="Straight Arrow Connector 74">
            <a:extLst>
              <a:ext uri="{FF2B5EF4-FFF2-40B4-BE49-F238E27FC236}">
                <a16:creationId xmlns:a16="http://schemas.microsoft.com/office/drawing/2014/main" id="{0A3D1FCF-334F-4307-9A09-29C3516586B9}"/>
              </a:ext>
            </a:extLst>
          </p:cNvPr>
          <p:cNvCxnSpPr>
            <a:cxnSpLocks/>
          </p:cNvCxnSpPr>
          <p:nvPr/>
        </p:nvCxnSpPr>
        <p:spPr>
          <a:xfrm>
            <a:off x="9046487" y="5792224"/>
            <a:ext cx="486472" cy="641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6" name="Picture 75" descr="A close up of a logo&#10;&#10;Description automatically generated">
            <a:extLst>
              <a:ext uri="{FF2B5EF4-FFF2-40B4-BE49-F238E27FC236}">
                <a16:creationId xmlns:a16="http://schemas.microsoft.com/office/drawing/2014/main" id="{067A6930-10A8-4004-83BF-1F6BFD8DDEC7}"/>
              </a:ext>
            </a:extLst>
          </p:cNvPr>
          <p:cNvPicPr>
            <a:picLocks noChangeAspect="1"/>
          </p:cNvPicPr>
          <p:nvPr/>
        </p:nvPicPr>
        <p:blipFill>
          <a:blip r:embed="rId3"/>
          <a:stretch>
            <a:fillRect/>
          </a:stretch>
        </p:blipFill>
        <p:spPr>
          <a:xfrm>
            <a:off x="9656498" y="5569549"/>
            <a:ext cx="509759" cy="509759"/>
          </a:xfrm>
          <a:prstGeom prst="rect">
            <a:avLst/>
          </a:prstGeom>
        </p:spPr>
      </p:pic>
      <p:sp>
        <p:nvSpPr>
          <p:cNvPr id="77" name="Rectangle: Rounded Corners 76">
            <a:extLst>
              <a:ext uri="{FF2B5EF4-FFF2-40B4-BE49-F238E27FC236}">
                <a16:creationId xmlns:a16="http://schemas.microsoft.com/office/drawing/2014/main" id="{6A83E3E1-9597-4629-8943-03AD0620D4C5}"/>
              </a:ext>
            </a:extLst>
          </p:cNvPr>
          <p:cNvSpPr/>
          <p:nvPr/>
        </p:nvSpPr>
        <p:spPr bwMode="auto">
          <a:xfrm>
            <a:off x="8455458" y="5004046"/>
            <a:ext cx="3148520" cy="1619174"/>
          </a:xfrm>
          <a:prstGeom prst="roundRect">
            <a:avLst/>
          </a:prstGeom>
          <a:noFill/>
          <a:ln w="349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1" name="Group 80">
            <a:extLst>
              <a:ext uri="{FF2B5EF4-FFF2-40B4-BE49-F238E27FC236}">
                <a16:creationId xmlns:a16="http://schemas.microsoft.com/office/drawing/2014/main" id="{29B73777-DECA-4C4D-9071-693B61416A82}"/>
              </a:ext>
            </a:extLst>
          </p:cNvPr>
          <p:cNvGrpSpPr>
            <a:grpSpLocks noChangeAspect="1"/>
          </p:cNvGrpSpPr>
          <p:nvPr/>
        </p:nvGrpSpPr>
        <p:grpSpPr>
          <a:xfrm>
            <a:off x="8200577" y="4750093"/>
            <a:ext cx="509761" cy="509761"/>
            <a:chOff x="7254203" y="4970975"/>
            <a:chExt cx="781775" cy="781775"/>
          </a:xfrm>
        </p:grpSpPr>
        <p:sp>
          <p:nvSpPr>
            <p:cNvPr id="82" name="Oval 143">
              <a:extLst>
                <a:ext uri="{FF2B5EF4-FFF2-40B4-BE49-F238E27FC236}">
                  <a16:creationId xmlns:a16="http://schemas.microsoft.com/office/drawing/2014/main" id="{7DB06FDC-DA0F-45E4-8C62-AA0FF32655C8}"/>
                </a:ext>
              </a:extLst>
            </p:cNvPr>
            <p:cNvSpPr/>
            <p:nvPr/>
          </p:nvSpPr>
          <p:spPr bwMode="auto">
            <a:xfrm>
              <a:off x="7254203" y="4970975"/>
              <a:ext cx="781775" cy="781775"/>
            </a:xfrm>
            <a:prstGeom prst="ellipse">
              <a:avLst/>
            </a:prstGeom>
            <a:solidFill>
              <a:srgbClr val="287EFF"/>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26" tIns="131622" rIns="164526" bIns="131622" numCol="1" spcCol="0" rtlCol="0" fromWordArt="0" anchor="ctr" anchorCtr="0" forceAA="0" compatLnSpc="1">
              <a:prstTxWarp prst="textNoShape">
                <a:avLst/>
              </a:prstTxWarp>
              <a:noAutofit/>
            </a:bodyPr>
            <a:lstStyle/>
            <a:p>
              <a:pPr marL="0" marR="0" lvl="0" indent="0" algn="l" defTabSz="83881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3" name="Freeform 5">
              <a:extLst>
                <a:ext uri="{FF2B5EF4-FFF2-40B4-BE49-F238E27FC236}">
                  <a16:creationId xmlns:a16="http://schemas.microsoft.com/office/drawing/2014/main" id="{842FF53D-B3C9-4984-91B7-D5BCA9425874}"/>
                </a:ext>
              </a:extLst>
            </p:cNvPr>
            <p:cNvSpPr>
              <a:spLocks/>
            </p:cNvSpPr>
            <p:nvPr/>
          </p:nvSpPr>
          <p:spPr bwMode="auto">
            <a:xfrm>
              <a:off x="7449967" y="5213620"/>
              <a:ext cx="390247" cy="256914"/>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6">
              <a:extLst>
                <a:ext uri="{FF2B5EF4-FFF2-40B4-BE49-F238E27FC236}">
                  <a16:creationId xmlns:a16="http://schemas.microsoft.com/office/drawing/2014/main" id="{6D15D476-AD65-4688-B0D1-F1563CC29551}"/>
                </a:ext>
              </a:extLst>
            </p:cNvPr>
            <p:cNvSpPr>
              <a:spLocks noEditPoints="1"/>
            </p:cNvSpPr>
            <p:nvPr/>
          </p:nvSpPr>
          <p:spPr bwMode="auto">
            <a:xfrm>
              <a:off x="7449967" y="5277544"/>
              <a:ext cx="298317" cy="232562"/>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91" name="Straight Arrow Connector 90">
            <a:extLst>
              <a:ext uri="{FF2B5EF4-FFF2-40B4-BE49-F238E27FC236}">
                <a16:creationId xmlns:a16="http://schemas.microsoft.com/office/drawing/2014/main" id="{F1FBE9C2-5A06-4DF9-8A98-8D0A4CF6F4C4}"/>
              </a:ext>
            </a:extLst>
          </p:cNvPr>
          <p:cNvCxnSpPr>
            <a:cxnSpLocks/>
          </p:cNvCxnSpPr>
          <p:nvPr/>
        </p:nvCxnSpPr>
        <p:spPr>
          <a:xfrm>
            <a:off x="10295284" y="5824428"/>
            <a:ext cx="480984" cy="29470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6627CB3A-DDF3-458E-8626-F0BFE75A4A84}"/>
              </a:ext>
            </a:extLst>
          </p:cNvPr>
          <p:cNvCxnSpPr>
            <a:cxnSpLocks/>
          </p:cNvCxnSpPr>
          <p:nvPr/>
        </p:nvCxnSpPr>
        <p:spPr>
          <a:xfrm flipV="1">
            <a:off x="10289796" y="5513807"/>
            <a:ext cx="486472" cy="27903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3" name="Picture 32" descr="A screenshot of a cell phone&#10;&#10;Description automatically generated">
            <a:extLst>
              <a:ext uri="{FF2B5EF4-FFF2-40B4-BE49-F238E27FC236}">
                <a16:creationId xmlns:a16="http://schemas.microsoft.com/office/drawing/2014/main" id="{1769B4E3-52D3-4314-817D-3826D4C64D28}"/>
              </a:ext>
            </a:extLst>
          </p:cNvPr>
          <p:cNvPicPr>
            <a:picLocks noChangeAspect="1"/>
          </p:cNvPicPr>
          <p:nvPr/>
        </p:nvPicPr>
        <p:blipFill>
          <a:blip r:embed="rId4"/>
          <a:stretch>
            <a:fillRect/>
          </a:stretch>
        </p:blipFill>
        <p:spPr>
          <a:xfrm>
            <a:off x="8241079" y="400411"/>
            <a:ext cx="977863" cy="1264340"/>
          </a:xfrm>
          <a:prstGeom prst="rect">
            <a:avLst/>
          </a:prstGeom>
        </p:spPr>
      </p:pic>
      <p:pic>
        <p:nvPicPr>
          <p:cNvPr id="94" name="Picture 93" descr="A close up of a logo&#10;&#10;Description automatically generated">
            <a:extLst>
              <a:ext uri="{FF2B5EF4-FFF2-40B4-BE49-F238E27FC236}">
                <a16:creationId xmlns:a16="http://schemas.microsoft.com/office/drawing/2014/main" id="{EF923F9F-3DCB-4321-AA5C-6EBC9C596F5D}"/>
              </a:ext>
            </a:extLst>
          </p:cNvPr>
          <p:cNvPicPr>
            <a:picLocks noChangeAspect="1"/>
          </p:cNvPicPr>
          <p:nvPr/>
        </p:nvPicPr>
        <p:blipFill>
          <a:blip r:embed="rId3"/>
          <a:stretch>
            <a:fillRect/>
          </a:stretch>
        </p:blipFill>
        <p:spPr>
          <a:xfrm>
            <a:off x="11256327" y="828821"/>
            <a:ext cx="709084" cy="709084"/>
          </a:xfrm>
          <a:prstGeom prst="rect">
            <a:avLst/>
          </a:prstGeom>
        </p:spPr>
      </p:pic>
      <p:cxnSp>
        <p:nvCxnSpPr>
          <p:cNvPr id="95" name="Straight Arrow Connector 94">
            <a:extLst>
              <a:ext uri="{FF2B5EF4-FFF2-40B4-BE49-F238E27FC236}">
                <a16:creationId xmlns:a16="http://schemas.microsoft.com/office/drawing/2014/main" id="{8FD8BDED-398C-42AB-9040-638940CAFCE2}"/>
              </a:ext>
            </a:extLst>
          </p:cNvPr>
          <p:cNvCxnSpPr>
            <a:cxnSpLocks/>
          </p:cNvCxnSpPr>
          <p:nvPr/>
        </p:nvCxnSpPr>
        <p:spPr>
          <a:xfrm flipH="1">
            <a:off x="10332789" y="1183363"/>
            <a:ext cx="511437" cy="1"/>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97" name="Picture 96" descr="A screenshot of a social media post&#10;&#10;Description automatically generated">
            <a:extLst>
              <a:ext uri="{FF2B5EF4-FFF2-40B4-BE49-F238E27FC236}">
                <a16:creationId xmlns:a16="http://schemas.microsoft.com/office/drawing/2014/main" id="{5B7FD2FA-388E-4528-8D79-A4FE869D5203}"/>
              </a:ext>
            </a:extLst>
          </p:cNvPr>
          <p:cNvPicPr>
            <a:picLocks noChangeAspect="1"/>
          </p:cNvPicPr>
          <p:nvPr/>
        </p:nvPicPr>
        <p:blipFill>
          <a:blip r:embed="rId5"/>
          <a:stretch>
            <a:fillRect/>
          </a:stretch>
        </p:blipFill>
        <p:spPr>
          <a:xfrm>
            <a:off x="8759738" y="750001"/>
            <a:ext cx="905013" cy="1170148"/>
          </a:xfrm>
          <a:prstGeom prst="rect">
            <a:avLst/>
          </a:prstGeom>
        </p:spPr>
      </p:pic>
      <p:pic>
        <p:nvPicPr>
          <p:cNvPr id="99" name="Picture 98" descr="A screenshot of a cell phone&#10;&#10;Description automatically generated">
            <a:extLst>
              <a:ext uri="{FF2B5EF4-FFF2-40B4-BE49-F238E27FC236}">
                <a16:creationId xmlns:a16="http://schemas.microsoft.com/office/drawing/2014/main" id="{DF9A0448-CA6F-4FF4-8219-F60838D28C2C}"/>
              </a:ext>
            </a:extLst>
          </p:cNvPr>
          <p:cNvPicPr>
            <a:picLocks noChangeAspect="1"/>
          </p:cNvPicPr>
          <p:nvPr/>
        </p:nvPicPr>
        <p:blipFill>
          <a:blip r:embed="rId6"/>
          <a:stretch>
            <a:fillRect/>
          </a:stretch>
        </p:blipFill>
        <p:spPr>
          <a:xfrm>
            <a:off x="9242432" y="1170581"/>
            <a:ext cx="824775" cy="1066403"/>
          </a:xfrm>
          <a:prstGeom prst="rect">
            <a:avLst/>
          </a:prstGeom>
        </p:spPr>
      </p:pic>
      <p:pic>
        <p:nvPicPr>
          <p:cNvPr id="101" name="Picture 100">
            <a:extLst>
              <a:ext uri="{FF2B5EF4-FFF2-40B4-BE49-F238E27FC236}">
                <a16:creationId xmlns:a16="http://schemas.microsoft.com/office/drawing/2014/main" id="{9C04A2B1-703B-4809-895A-38033BF60A62}"/>
              </a:ext>
            </a:extLst>
          </p:cNvPr>
          <p:cNvPicPr>
            <a:picLocks noChangeAspect="1"/>
          </p:cNvPicPr>
          <p:nvPr/>
        </p:nvPicPr>
        <p:blipFill>
          <a:blip r:embed="rId7"/>
          <a:stretch>
            <a:fillRect/>
          </a:stretch>
        </p:blipFill>
        <p:spPr>
          <a:xfrm>
            <a:off x="8918372" y="2590333"/>
            <a:ext cx="2222691" cy="1855970"/>
          </a:xfrm>
          <a:prstGeom prst="rect">
            <a:avLst/>
          </a:prstGeom>
        </p:spPr>
      </p:pic>
      <p:grpSp>
        <p:nvGrpSpPr>
          <p:cNvPr id="23" name="Group 102">
            <a:extLst>
              <a:ext uri="{FF2B5EF4-FFF2-40B4-BE49-F238E27FC236}">
                <a16:creationId xmlns:a16="http://schemas.microsoft.com/office/drawing/2014/main" id="{09CB14F6-BB9D-42AA-A5AA-50ED696F3A9E}"/>
              </a:ext>
            </a:extLst>
          </p:cNvPr>
          <p:cNvGrpSpPr>
            <a:grpSpLocks noChangeAspect="1"/>
          </p:cNvGrpSpPr>
          <p:nvPr/>
        </p:nvGrpSpPr>
        <p:grpSpPr>
          <a:xfrm>
            <a:off x="8829147" y="4752284"/>
            <a:ext cx="525011" cy="505379"/>
            <a:chOff x="5216175" y="2901971"/>
            <a:chExt cx="1715723" cy="1715723"/>
          </a:xfrm>
        </p:grpSpPr>
        <p:sp>
          <p:nvSpPr>
            <p:cNvPr id="26" name="Oval 103">
              <a:extLst>
                <a:ext uri="{FF2B5EF4-FFF2-40B4-BE49-F238E27FC236}">
                  <a16:creationId xmlns:a16="http://schemas.microsoft.com/office/drawing/2014/main" id="{FE85057C-CC2B-47C6-AB03-61F38DBE26D1}"/>
                </a:ext>
              </a:extLst>
            </p:cNvPr>
            <p:cNvSpPr/>
            <p:nvPr/>
          </p:nvSpPr>
          <p:spPr bwMode="auto">
            <a:xfrm>
              <a:off x="5216175" y="2901971"/>
              <a:ext cx="1715723" cy="1715723"/>
            </a:xfrm>
            <a:prstGeom prst="ellipse">
              <a:avLst/>
            </a:prstGeom>
            <a:solidFill>
              <a:srgbClr val="5C005C"/>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26" tIns="131622" rIns="164526" bIns="131622" numCol="1" spcCol="0" rtlCol="0" fromWordArt="0" anchor="ctr" anchorCtr="0" forceAA="0" compatLnSpc="1">
              <a:prstTxWarp prst="textNoShape">
                <a:avLst/>
              </a:prstTxWarp>
              <a:noAutofit/>
            </a:bodyPr>
            <a:lstStyle/>
            <a:p>
              <a:pPr marL="0" marR="0" lvl="0" indent="0" algn="l" defTabSz="83881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7" name="Group 4">
              <a:extLst>
                <a:ext uri="{FF2B5EF4-FFF2-40B4-BE49-F238E27FC236}">
                  <a16:creationId xmlns:a16="http://schemas.microsoft.com/office/drawing/2014/main" id="{E78DBFE9-63D5-4FAF-BB1F-DF52D064856B}"/>
                </a:ext>
              </a:extLst>
            </p:cNvPr>
            <p:cNvGrpSpPr>
              <a:grpSpLocks noChangeAspect="1"/>
            </p:cNvGrpSpPr>
            <p:nvPr/>
          </p:nvGrpSpPr>
          <p:grpSpPr bwMode="auto">
            <a:xfrm>
              <a:off x="5681957" y="3458106"/>
              <a:ext cx="784088" cy="603380"/>
              <a:chOff x="2880" y="2176"/>
              <a:chExt cx="256" cy="197"/>
            </a:xfrm>
            <a:solidFill>
              <a:srgbClr val="D2D2D2"/>
            </a:solidFill>
          </p:grpSpPr>
          <p:sp>
            <p:nvSpPr>
              <p:cNvPr id="28" name="Freeform 5">
                <a:extLst>
                  <a:ext uri="{FF2B5EF4-FFF2-40B4-BE49-F238E27FC236}">
                    <a16:creationId xmlns:a16="http://schemas.microsoft.com/office/drawing/2014/main" id="{AE0922D2-41AB-4479-9E68-ACE855EE75F3}"/>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9" name="Freeform 6">
                <a:extLst>
                  <a:ext uri="{FF2B5EF4-FFF2-40B4-BE49-F238E27FC236}">
                    <a16:creationId xmlns:a16="http://schemas.microsoft.com/office/drawing/2014/main" id="{75FD2BE1-7C09-425C-ACCF-C97CBCC30C48}"/>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0" name="Freeform 7">
                <a:extLst>
                  <a:ext uri="{FF2B5EF4-FFF2-40B4-BE49-F238E27FC236}">
                    <a16:creationId xmlns:a16="http://schemas.microsoft.com/office/drawing/2014/main" id="{84BB1EA4-2AB4-446E-94CF-1F68EDC8395E}"/>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1" name="Freeform 8">
                <a:extLst>
                  <a:ext uri="{FF2B5EF4-FFF2-40B4-BE49-F238E27FC236}">
                    <a16:creationId xmlns:a16="http://schemas.microsoft.com/office/drawing/2014/main" id="{72708824-9AA2-4B6E-8D12-B0ADAB89BF9D}"/>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2" name="Freeform 9">
                <a:extLst>
                  <a:ext uri="{FF2B5EF4-FFF2-40B4-BE49-F238E27FC236}">
                    <a16:creationId xmlns:a16="http://schemas.microsoft.com/office/drawing/2014/main" id="{F68FA0B4-C54A-429A-80AD-BC4749A96D30}"/>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34" name="Database_EFC7" title="Icon of a cylinder">
            <a:extLst>
              <a:ext uri="{FF2B5EF4-FFF2-40B4-BE49-F238E27FC236}">
                <a16:creationId xmlns:a16="http://schemas.microsoft.com/office/drawing/2014/main" id="{FBA0E90B-3AE3-41CF-818C-C0A81BE417B2}"/>
              </a:ext>
            </a:extLst>
          </p:cNvPr>
          <p:cNvSpPr>
            <a:spLocks noChangeAspect="1" noEditPoints="1"/>
          </p:cNvSpPr>
          <p:nvPr/>
        </p:nvSpPr>
        <p:spPr bwMode="auto">
          <a:xfrm>
            <a:off x="11014052" y="5956027"/>
            <a:ext cx="301628" cy="39206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CRMArticles_EFF5" title="Icon of two documents stacked together with writing on them">
            <a:extLst>
              <a:ext uri="{FF2B5EF4-FFF2-40B4-BE49-F238E27FC236}">
                <a16:creationId xmlns:a16="http://schemas.microsoft.com/office/drawing/2014/main" id="{5370703F-A8B0-4A8E-8EEA-59058E6DF90E}"/>
              </a:ext>
            </a:extLst>
          </p:cNvPr>
          <p:cNvSpPr>
            <a:spLocks noChangeAspect="1" noEditPoints="1"/>
          </p:cNvSpPr>
          <p:nvPr/>
        </p:nvSpPr>
        <p:spPr bwMode="auto">
          <a:xfrm>
            <a:off x="8571914" y="5581192"/>
            <a:ext cx="371185" cy="428474"/>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boy" title="Icon of a man">
            <a:extLst>
              <a:ext uri="{FF2B5EF4-FFF2-40B4-BE49-F238E27FC236}">
                <a16:creationId xmlns:a16="http://schemas.microsoft.com/office/drawing/2014/main" id="{857AB711-E50A-4EFD-818E-465DF4E2C010}"/>
              </a:ext>
            </a:extLst>
          </p:cNvPr>
          <p:cNvSpPr>
            <a:spLocks noChangeAspect="1" noEditPoints="1"/>
          </p:cNvSpPr>
          <p:nvPr/>
        </p:nvSpPr>
        <p:spPr bwMode="auto">
          <a:xfrm>
            <a:off x="11024361" y="5287566"/>
            <a:ext cx="281011" cy="36576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570057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77" grpId="0" animBg="1"/>
      <p:bldP spid="34" grpId="0" animBg="1"/>
      <p:bldP spid="35" grpId="0" animBg="1"/>
      <p:bldP spid="3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553E6-DB72-40A0-B58F-6495DA1182DC}"/>
              </a:ext>
            </a:extLst>
          </p:cNvPr>
          <p:cNvSpPr>
            <a:spLocks noGrp="1"/>
          </p:cNvSpPr>
          <p:nvPr>
            <p:ph type="title"/>
          </p:nvPr>
        </p:nvSpPr>
        <p:spPr>
          <a:xfrm>
            <a:off x="838200" y="243180"/>
            <a:ext cx="10515600" cy="1325563"/>
          </a:xfrm>
        </p:spPr>
        <p:txBody>
          <a:bodyPr/>
          <a:lstStyle/>
          <a:p>
            <a:r>
              <a:rPr lang="en-US" dirty="0"/>
              <a:t>Object detection</a:t>
            </a:r>
          </a:p>
          <a:p>
            <a:endParaRPr lang="en-US" dirty="0"/>
          </a:p>
        </p:txBody>
      </p:sp>
      <p:sp>
        <p:nvSpPr>
          <p:cNvPr id="4" name="TextBox 3">
            <a:extLst>
              <a:ext uri="{FF2B5EF4-FFF2-40B4-BE49-F238E27FC236}">
                <a16:creationId xmlns:a16="http://schemas.microsoft.com/office/drawing/2014/main" id="{89391564-6094-4142-BAB0-6F03C95CD887}"/>
              </a:ext>
            </a:extLst>
          </p:cNvPr>
          <p:cNvSpPr txBox="1"/>
          <p:nvPr/>
        </p:nvSpPr>
        <p:spPr>
          <a:xfrm>
            <a:off x="4321237" y="1975430"/>
            <a:ext cx="7673888" cy="2215991"/>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a:rPr>
              <a:t>Identify, count and locate objects in images​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Examples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Retail: product inventory detection from </a:t>
            </a:r>
            <a:b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b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smartphone camera</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Manufacturing: recognize parts of a machine</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p:txBody>
      </p:sp>
      <p:pic>
        <p:nvPicPr>
          <p:cNvPr id="3" name="Picture 2">
            <a:extLst>
              <a:ext uri="{FF2B5EF4-FFF2-40B4-BE49-F238E27FC236}">
                <a16:creationId xmlns:a16="http://schemas.microsoft.com/office/drawing/2014/main" id="{A5ECFAE0-45B9-4103-B1C6-1FD3AC0F7B1F}"/>
              </a:ext>
            </a:extLst>
          </p:cNvPr>
          <p:cNvPicPr>
            <a:picLocks noChangeAspect="1"/>
          </p:cNvPicPr>
          <p:nvPr/>
        </p:nvPicPr>
        <p:blipFill>
          <a:blip r:embed="rId3"/>
          <a:stretch>
            <a:fillRect/>
          </a:stretch>
        </p:blipFill>
        <p:spPr>
          <a:xfrm>
            <a:off x="588263" y="1975430"/>
            <a:ext cx="3181350" cy="2609850"/>
          </a:xfrm>
          <a:prstGeom prst="rect">
            <a:avLst/>
          </a:prstGeom>
        </p:spPr>
      </p:pic>
    </p:spTree>
    <p:extLst>
      <p:ext uri="{BB962C8B-B14F-4D97-AF65-F5344CB8AC3E}">
        <p14:creationId xmlns:p14="http://schemas.microsoft.com/office/powerpoint/2010/main" val="2354720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989EC0F-D879-48FB-A658-1AB18D63D555}"/>
              </a:ext>
            </a:extLst>
          </p:cNvPr>
          <p:cNvSpPr txBox="1"/>
          <p:nvPr/>
        </p:nvSpPr>
        <p:spPr>
          <a:xfrm>
            <a:off x="828040" y="828734"/>
            <a:ext cx="6366510"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Point and click experience to build your unique AI model  </a:t>
            </a:r>
          </a:p>
        </p:txBody>
      </p:sp>
      <p:pic>
        <p:nvPicPr>
          <p:cNvPr id="21" name="Picture 20">
            <a:extLst>
              <a:ext uri="{FF2B5EF4-FFF2-40B4-BE49-F238E27FC236}">
                <a16:creationId xmlns:a16="http://schemas.microsoft.com/office/drawing/2014/main" id="{C439DCF9-C683-406E-89DE-7A9765A8705E}"/>
              </a:ext>
            </a:extLst>
          </p:cNvPr>
          <p:cNvPicPr>
            <a:picLocks noChangeAspect="1"/>
          </p:cNvPicPr>
          <p:nvPr/>
        </p:nvPicPr>
        <p:blipFill rotWithShape="1">
          <a:blip r:embed="rId3"/>
          <a:srcRect t="4373" b="1615"/>
          <a:stretch/>
        </p:blipFill>
        <p:spPr>
          <a:xfrm>
            <a:off x="8558146" y="429246"/>
            <a:ext cx="2957911" cy="1660750"/>
          </a:xfrm>
          <a:prstGeom prst="rect">
            <a:avLst/>
          </a:prstGeom>
        </p:spPr>
      </p:pic>
      <p:sp>
        <p:nvSpPr>
          <p:cNvPr id="24" name="TextBox 23">
            <a:extLst>
              <a:ext uri="{FF2B5EF4-FFF2-40B4-BE49-F238E27FC236}">
                <a16:creationId xmlns:a16="http://schemas.microsoft.com/office/drawing/2014/main" id="{F43047AE-426B-4B07-8A7C-6365D9B96712}"/>
              </a:ext>
            </a:extLst>
          </p:cNvPr>
          <p:cNvSpPr txBox="1"/>
          <p:nvPr/>
        </p:nvSpPr>
        <p:spPr>
          <a:xfrm>
            <a:off x="828040" y="3003416"/>
            <a:ext cx="6791961"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startAt="2"/>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Use pre-built PowerApps components to easily leverage your AI</a:t>
            </a:r>
          </a:p>
        </p:txBody>
      </p:sp>
      <p:sp>
        <p:nvSpPr>
          <p:cNvPr id="25" name="TextBox 24">
            <a:extLst>
              <a:ext uri="{FF2B5EF4-FFF2-40B4-BE49-F238E27FC236}">
                <a16:creationId xmlns:a16="http://schemas.microsoft.com/office/drawing/2014/main" id="{1A8C1820-50D9-4857-8E2A-8F1963C30249}"/>
              </a:ext>
            </a:extLst>
          </p:cNvPr>
          <p:cNvSpPr txBox="1"/>
          <p:nvPr/>
        </p:nvSpPr>
        <p:spPr>
          <a:xfrm>
            <a:off x="828040" y="5178098"/>
            <a:ext cx="5757804" cy="1292662"/>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startAt="3"/>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Publish your application and all users will be able to consume your unique AI solution</a:t>
            </a:r>
          </a:p>
        </p:txBody>
      </p:sp>
      <p:pic>
        <p:nvPicPr>
          <p:cNvPr id="26" name="Picture 25">
            <a:extLst>
              <a:ext uri="{FF2B5EF4-FFF2-40B4-BE49-F238E27FC236}">
                <a16:creationId xmlns:a16="http://schemas.microsoft.com/office/drawing/2014/main" id="{4AB2054E-55AF-4543-BC42-BA0B301DA71F}"/>
              </a:ext>
            </a:extLst>
          </p:cNvPr>
          <p:cNvPicPr>
            <a:picLocks noChangeAspect="1"/>
          </p:cNvPicPr>
          <p:nvPr/>
        </p:nvPicPr>
        <p:blipFill>
          <a:blip r:embed="rId4"/>
          <a:stretch>
            <a:fillRect/>
          </a:stretch>
        </p:blipFill>
        <p:spPr>
          <a:xfrm>
            <a:off x="8558147" y="4994055"/>
            <a:ext cx="2957911" cy="1660749"/>
          </a:xfrm>
          <a:prstGeom prst="rect">
            <a:avLst/>
          </a:prstGeom>
        </p:spPr>
      </p:pic>
      <p:pic>
        <p:nvPicPr>
          <p:cNvPr id="1026" name="Image 2" descr="image002">
            <a:extLst>
              <a:ext uri="{FF2B5EF4-FFF2-40B4-BE49-F238E27FC236}">
                <a16:creationId xmlns:a16="http://schemas.microsoft.com/office/drawing/2014/main" id="{8B02486A-BD8D-434E-A0EE-DA5BEC872E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0751" y="2556188"/>
            <a:ext cx="2552700"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5995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15EE7F5-29AA-4BFF-B1E8-913654F44A37}"/>
              </a:ext>
            </a:extLst>
          </p:cNvPr>
          <p:cNvSpPr/>
          <p:nvPr/>
        </p:nvSpPr>
        <p:spPr bwMode="auto">
          <a:xfrm>
            <a:off x="6757417" y="0"/>
            <a:ext cx="5434583"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0AE553E6-DB72-40A0-B58F-6495DA1182DC}"/>
              </a:ext>
            </a:extLst>
          </p:cNvPr>
          <p:cNvSpPr>
            <a:spLocks noGrp="1"/>
          </p:cNvSpPr>
          <p:nvPr>
            <p:ph type="title"/>
          </p:nvPr>
        </p:nvSpPr>
        <p:spPr/>
        <p:txBody>
          <a:bodyPr/>
          <a:lstStyle/>
          <a:p>
            <a:r>
              <a:rPr lang="en-US" dirty="0"/>
              <a:t>Text classification</a:t>
            </a:r>
          </a:p>
          <a:p>
            <a:endParaRPr lang="en-US" dirty="0"/>
          </a:p>
        </p:txBody>
      </p:sp>
      <p:sp>
        <p:nvSpPr>
          <p:cNvPr id="4" name="TextBox 3">
            <a:extLst>
              <a:ext uri="{FF2B5EF4-FFF2-40B4-BE49-F238E27FC236}">
                <a16:creationId xmlns:a16="http://schemas.microsoft.com/office/drawing/2014/main" id="{89391564-6094-4142-BAB0-6F03C95CD887}"/>
              </a:ext>
            </a:extLst>
          </p:cNvPr>
          <p:cNvSpPr txBox="1"/>
          <p:nvPr/>
        </p:nvSpPr>
        <p:spPr>
          <a:xfrm>
            <a:off x="557638" y="3770177"/>
            <a:ext cx="5919217" cy="2954655"/>
          </a:xfrm>
          <a:prstGeom prst="rect">
            <a:avLst/>
          </a:prstGeom>
          <a:noFill/>
        </p:spPr>
        <p:txBody>
          <a:bodyPr wrap="square" lIns="0" tIns="0" rIns="0" bIns="0" rtlCol="0" anchor="t">
            <a:spAutoFit/>
          </a:bodyPr>
          <a:lstStyle/>
          <a:p>
            <a:pPr marL="0" marR="0" lvl="0" indent="0" algn="just"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a:rPr>
              <a:t>Automate text tagging to improve processes and extract untapped value from your data</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Examples </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Classify product feedback from customers </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Route customer requests</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p:txBody>
      </p:sp>
      <p:pic>
        <p:nvPicPr>
          <p:cNvPr id="3" name="Picture 2">
            <a:extLst>
              <a:ext uri="{FF2B5EF4-FFF2-40B4-BE49-F238E27FC236}">
                <a16:creationId xmlns:a16="http://schemas.microsoft.com/office/drawing/2014/main" id="{E0FE8D7A-5458-4EF3-A4A2-ACD4CCC46F9D}"/>
              </a:ext>
            </a:extLst>
          </p:cNvPr>
          <p:cNvPicPr>
            <a:picLocks noChangeAspect="1"/>
          </p:cNvPicPr>
          <p:nvPr/>
        </p:nvPicPr>
        <p:blipFill>
          <a:blip r:embed="rId3"/>
          <a:stretch>
            <a:fillRect/>
          </a:stretch>
        </p:blipFill>
        <p:spPr>
          <a:xfrm>
            <a:off x="588263" y="1207952"/>
            <a:ext cx="3124200" cy="2562225"/>
          </a:xfrm>
          <a:prstGeom prst="rect">
            <a:avLst/>
          </a:prstGeom>
        </p:spPr>
      </p:pic>
      <p:sp>
        <p:nvSpPr>
          <p:cNvPr id="8" name="TextBox 7">
            <a:extLst>
              <a:ext uri="{FF2B5EF4-FFF2-40B4-BE49-F238E27FC236}">
                <a16:creationId xmlns:a16="http://schemas.microsoft.com/office/drawing/2014/main" id="{86FB6FFE-BFA7-4E8C-AC02-23B74B3781FF}"/>
              </a:ext>
            </a:extLst>
          </p:cNvPr>
          <p:cNvSpPr txBox="1"/>
          <p:nvPr/>
        </p:nvSpPr>
        <p:spPr>
          <a:xfrm>
            <a:off x="7057574" y="1558688"/>
            <a:ext cx="1285608" cy="2769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Social media</a:t>
            </a:r>
          </a:p>
        </p:txBody>
      </p:sp>
      <p:sp>
        <p:nvSpPr>
          <p:cNvPr id="9" name="TextBox 8">
            <a:extLst>
              <a:ext uri="{FF2B5EF4-FFF2-40B4-BE49-F238E27FC236}">
                <a16:creationId xmlns:a16="http://schemas.microsoft.com/office/drawing/2014/main" id="{6AE55CD1-1FF9-4E4E-BC14-9530CC892F71}"/>
              </a:ext>
            </a:extLst>
          </p:cNvPr>
          <p:cNvSpPr txBox="1"/>
          <p:nvPr/>
        </p:nvSpPr>
        <p:spPr>
          <a:xfrm>
            <a:off x="8890916" y="1558688"/>
            <a:ext cx="545021" cy="2769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Email</a:t>
            </a:r>
          </a:p>
        </p:txBody>
      </p:sp>
      <p:sp>
        <p:nvSpPr>
          <p:cNvPr id="10" name="TextBox 9">
            <a:extLst>
              <a:ext uri="{FF2B5EF4-FFF2-40B4-BE49-F238E27FC236}">
                <a16:creationId xmlns:a16="http://schemas.microsoft.com/office/drawing/2014/main" id="{635116D2-9427-43DA-8C5A-0FDAF66BF3B2}"/>
              </a:ext>
            </a:extLst>
          </p:cNvPr>
          <p:cNvSpPr txBox="1"/>
          <p:nvPr/>
        </p:nvSpPr>
        <p:spPr>
          <a:xfrm>
            <a:off x="10047906" y="1558688"/>
            <a:ext cx="1158972" cy="2769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Documents</a:t>
            </a:r>
          </a:p>
        </p:txBody>
      </p:sp>
      <p:cxnSp>
        <p:nvCxnSpPr>
          <p:cNvPr id="11" name="Straight Arrow Connector 10">
            <a:extLst>
              <a:ext uri="{FF2B5EF4-FFF2-40B4-BE49-F238E27FC236}">
                <a16:creationId xmlns:a16="http://schemas.microsoft.com/office/drawing/2014/main" id="{8EB04957-62B6-49B4-B63D-592B8147F05A}"/>
              </a:ext>
            </a:extLst>
          </p:cNvPr>
          <p:cNvCxnSpPr>
            <a:cxnSpLocks/>
            <a:stCxn id="8" idx="2"/>
          </p:cNvCxnSpPr>
          <p:nvPr/>
        </p:nvCxnSpPr>
        <p:spPr>
          <a:xfrm>
            <a:off x="7700378" y="1835687"/>
            <a:ext cx="1005849" cy="67995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48C7F04-9949-4526-9E53-9217AFD5AC11}"/>
              </a:ext>
            </a:extLst>
          </p:cNvPr>
          <p:cNvCxnSpPr>
            <a:cxnSpLocks/>
          </p:cNvCxnSpPr>
          <p:nvPr/>
        </p:nvCxnSpPr>
        <p:spPr>
          <a:xfrm flipV="1">
            <a:off x="9544981" y="1866565"/>
            <a:ext cx="1005849" cy="679953"/>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82812E4-863C-4571-A0D7-D620262212F1}"/>
              </a:ext>
            </a:extLst>
          </p:cNvPr>
          <p:cNvCxnSpPr>
            <a:cxnSpLocks/>
            <a:endCxn id="9" idx="2"/>
          </p:cNvCxnSpPr>
          <p:nvPr/>
        </p:nvCxnSpPr>
        <p:spPr>
          <a:xfrm flipV="1">
            <a:off x="9163427" y="1835687"/>
            <a:ext cx="0" cy="481472"/>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4" name="Picture 13" descr="A close up of a logo&#10;&#10;Description automatically generated">
            <a:extLst>
              <a:ext uri="{FF2B5EF4-FFF2-40B4-BE49-F238E27FC236}">
                <a16:creationId xmlns:a16="http://schemas.microsoft.com/office/drawing/2014/main" id="{5624F5B8-4CF1-4A7F-A682-9175E4760074}"/>
              </a:ext>
            </a:extLst>
          </p:cNvPr>
          <p:cNvPicPr>
            <a:picLocks noChangeAspect="1"/>
          </p:cNvPicPr>
          <p:nvPr/>
        </p:nvPicPr>
        <p:blipFill>
          <a:blip r:embed="rId4"/>
          <a:stretch>
            <a:fillRect/>
          </a:stretch>
        </p:blipFill>
        <p:spPr>
          <a:xfrm>
            <a:off x="9058140" y="3055526"/>
            <a:ext cx="153427" cy="153427"/>
          </a:xfrm>
          <a:prstGeom prst="rect">
            <a:avLst/>
          </a:prstGeom>
        </p:spPr>
      </p:pic>
      <p:sp>
        <p:nvSpPr>
          <p:cNvPr id="15" name="Rectangle: Rounded Corners 14">
            <a:extLst>
              <a:ext uri="{FF2B5EF4-FFF2-40B4-BE49-F238E27FC236}">
                <a16:creationId xmlns:a16="http://schemas.microsoft.com/office/drawing/2014/main" id="{65D1CCCB-5261-40DA-808E-ADDC4E8BE80D}"/>
              </a:ext>
            </a:extLst>
          </p:cNvPr>
          <p:cNvSpPr/>
          <p:nvPr/>
        </p:nvSpPr>
        <p:spPr bwMode="auto">
          <a:xfrm>
            <a:off x="9345040" y="3036732"/>
            <a:ext cx="914400"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Feature request</a:t>
            </a:r>
          </a:p>
        </p:txBody>
      </p:sp>
      <p:pic>
        <p:nvPicPr>
          <p:cNvPr id="16" name="Picture 15" descr="A close up of a logo&#10;&#10;Description automatically generated">
            <a:extLst>
              <a:ext uri="{FF2B5EF4-FFF2-40B4-BE49-F238E27FC236}">
                <a16:creationId xmlns:a16="http://schemas.microsoft.com/office/drawing/2014/main" id="{14122170-42D0-47AF-96E2-1026AEC292DD}"/>
              </a:ext>
            </a:extLst>
          </p:cNvPr>
          <p:cNvPicPr>
            <a:picLocks noChangeAspect="1"/>
          </p:cNvPicPr>
          <p:nvPr/>
        </p:nvPicPr>
        <p:blipFill>
          <a:blip r:embed="rId4"/>
          <a:stretch>
            <a:fillRect/>
          </a:stretch>
        </p:blipFill>
        <p:spPr>
          <a:xfrm>
            <a:off x="9058140" y="3376254"/>
            <a:ext cx="153427" cy="153427"/>
          </a:xfrm>
          <a:prstGeom prst="rect">
            <a:avLst/>
          </a:prstGeom>
        </p:spPr>
      </p:pic>
      <p:sp>
        <p:nvSpPr>
          <p:cNvPr id="17" name="Rectangle: Rounded Corners 16">
            <a:extLst>
              <a:ext uri="{FF2B5EF4-FFF2-40B4-BE49-F238E27FC236}">
                <a16:creationId xmlns:a16="http://schemas.microsoft.com/office/drawing/2014/main" id="{975D1FDF-F36D-4A4D-9C89-F221E69B8E4C}"/>
              </a:ext>
            </a:extLst>
          </p:cNvPr>
          <p:cNvSpPr/>
          <p:nvPr/>
        </p:nvSpPr>
        <p:spPr bwMode="auto">
          <a:xfrm>
            <a:off x="9345040" y="3357460"/>
            <a:ext cx="381000"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Bug</a:t>
            </a:r>
          </a:p>
        </p:txBody>
      </p:sp>
      <p:sp>
        <p:nvSpPr>
          <p:cNvPr id="18" name="Rectangle: Rounded Corners 17">
            <a:extLst>
              <a:ext uri="{FF2B5EF4-FFF2-40B4-BE49-F238E27FC236}">
                <a16:creationId xmlns:a16="http://schemas.microsoft.com/office/drawing/2014/main" id="{697DA25A-19F8-4219-9A15-F93E503FE665}"/>
              </a:ext>
            </a:extLst>
          </p:cNvPr>
          <p:cNvSpPr/>
          <p:nvPr/>
        </p:nvSpPr>
        <p:spPr bwMode="auto">
          <a:xfrm>
            <a:off x="9801602" y="3357460"/>
            <a:ext cx="457838"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Search</a:t>
            </a:r>
          </a:p>
        </p:txBody>
      </p:sp>
      <p:pic>
        <p:nvPicPr>
          <p:cNvPr id="19" name="Picture 18" descr="A close up of a logo&#10;&#10;Description automatically generated">
            <a:extLst>
              <a:ext uri="{FF2B5EF4-FFF2-40B4-BE49-F238E27FC236}">
                <a16:creationId xmlns:a16="http://schemas.microsoft.com/office/drawing/2014/main" id="{1EF7A582-E208-4237-8613-5C860DF3F6B7}"/>
              </a:ext>
            </a:extLst>
          </p:cNvPr>
          <p:cNvPicPr>
            <a:picLocks noChangeAspect="1"/>
          </p:cNvPicPr>
          <p:nvPr/>
        </p:nvPicPr>
        <p:blipFill>
          <a:blip r:embed="rId4"/>
          <a:stretch>
            <a:fillRect/>
          </a:stretch>
        </p:blipFill>
        <p:spPr>
          <a:xfrm>
            <a:off x="9058140" y="3707589"/>
            <a:ext cx="153427" cy="153427"/>
          </a:xfrm>
          <a:prstGeom prst="rect">
            <a:avLst/>
          </a:prstGeom>
        </p:spPr>
      </p:pic>
      <p:sp>
        <p:nvSpPr>
          <p:cNvPr id="20" name="Rectangle: Rounded Corners 19">
            <a:extLst>
              <a:ext uri="{FF2B5EF4-FFF2-40B4-BE49-F238E27FC236}">
                <a16:creationId xmlns:a16="http://schemas.microsoft.com/office/drawing/2014/main" id="{E4D4EEB3-3220-4B3F-9C07-FF1F263DB78C}"/>
              </a:ext>
            </a:extLst>
          </p:cNvPr>
          <p:cNvSpPr/>
          <p:nvPr/>
        </p:nvSpPr>
        <p:spPr bwMode="auto">
          <a:xfrm>
            <a:off x="9345040" y="3688795"/>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21" name="Rectangle: Rounded Corners 20">
            <a:extLst>
              <a:ext uri="{FF2B5EF4-FFF2-40B4-BE49-F238E27FC236}">
                <a16:creationId xmlns:a16="http://schemas.microsoft.com/office/drawing/2014/main" id="{625346C6-4CE5-4992-A213-5B6CB080CB74}"/>
              </a:ext>
            </a:extLst>
          </p:cNvPr>
          <p:cNvSpPr/>
          <p:nvPr/>
        </p:nvSpPr>
        <p:spPr bwMode="auto">
          <a:xfrm>
            <a:off x="9726040" y="3688795"/>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22" name="Rectangle: Rounded Corners 21">
            <a:extLst>
              <a:ext uri="{FF2B5EF4-FFF2-40B4-BE49-F238E27FC236}">
                <a16:creationId xmlns:a16="http://schemas.microsoft.com/office/drawing/2014/main" id="{26F8AF6E-A7CB-4C51-95BC-FA2C9238B3C8}"/>
              </a:ext>
            </a:extLst>
          </p:cNvPr>
          <p:cNvSpPr/>
          <p:nvPr/>
        </p:nvSpPr>
        <p:spPr bwMode="auto">
          <a:xfrm>
            <a:off x="10107040" y="3688795"/>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pic>
        <p:nvPicPr>
          <p:cNvPr id="23" name="Picture 22" descr="A close up of a logo&#10;&#10;Description automatically generated">
            <a:extLst>
              <a:ext uri="{FF2B5EF4-FFF2-40B4-BE49-F238E27FC236}">
                <a16:creationId xmlns:a16="http://schemas.microsoft.com/office/drawing/2014/main" id="{A36B33CA-EEFB-4D63-BCE7-BF582F9FCA6F}"/>
              </a:ext>
            </a:extLst>
          </p:cNvPr>
          <p:cNvPicPr>
            <a:picLocks noChangeAspect="1"/>
          </p:cNvPicPr>
          <p:nvPr/>
        </p:nvPicPr>
        <p:blipFill>
          <a:blip r:embed="rId4"/>
          <a:stretch>
            <a:fillRect/>
          </a:stretch>
        </p:blipFill>
        <p:spPr>
          <a:xfrm>
            <a:off x="9058140" y="4025567"/>
            <a:ext cx="153427" cy="153427"/>
          </a:xfrm>
          <a:prstGeom prst="rect">
            <a:avLst/>
          </a:prstGeom>
        </p:spPr>
      </p:pic>
      <p:sp>
        <p:nvSpPr>
          <p:cNvPr id="24" name="Rectangle: Rounded Corners 23">
            <a:extLst>
              <a:ext uri="{FF2B5EF4-FFF2-40B4-BE49-F238E27FC236}">
                <a16:creationId xmlns:a16="http://schemas.microsoft.com/office/drawing/2014/main" id="{949D8486-3EFE-4CFA-BA2A-2F5BBA64067A}"/>
              </a:ext>
            </a:extLst>
          </p:cNvPr>
          <p:cNvSpPr/>
          <p:nvPr/>
        </p:nvSpPr>
        <p:spPr bwMode="auto">
          <a:xfrm>
            <a:off x="9345040" y="4006773"/>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25" name="Rectangle: Rounded Corners 24">
            <a:extLst>
              <a:ext uri="{FF2B5EF4-FFF2-40B4-BE49-F238E27FC236}">
                <a16:creationId xmlns:a16="http://schemas.microsoft.com/office/drawing/2014/main" id="{4439210E-70AB-4FE3-8671-C48CFD9CEB8C}"/>
              </a:ext>
            </a:extLst>
          </p:cNvPr>
          <p:cNvSpPr/>
          <p:nvPr/>
        </p:nvSpPr>
        <p:spPr bwMode="auto">
          <a:xfrm>
            <a:off x="9726040" y="4006773"/>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pic>
        <p:nvPicPr>
          <p:cNvPr id="26" name="Picture 25" descr="A close up of a logo&#10;&#10;Description automatically generated">
            <a:extLst>
              <a:ext uri="{FF2B5EF4-FFF2-40B4-BE49-F238E27FC236}">
                <a16:creationId xmlns:a16="http://schemas.microsoft.com/office/drawing/2014/main" id="{35DEF0CA-4AD9-4D94-A584-94BFEF26E4C5}"/>
              </a:ext>
            </a:extLst>
          </p:cNvPr>
          <p:cNvPicPr>
            <a:picLocks noChangeAspect="1"/>
          </p:cNvPicPr>
          <p:nvPr/>
        </p:nvPicPr>
        <p:blipFill>
          <a:blip r:embed="rId4"/>
          <a:stretch>
            <a:fillRect/>
          </a:stretch>
        </p:blipFill>
        <p:spPr>
          <a:xfrm>
            <a:off x="9058140" y="4333338"/>
            <a:ext cx="153427" cy="153427"/>
          </a:xfrm>
          <a:prstGeom prst="rect">
            <a:avLst/>
          </a:prstGeom>
        </p:spPr>
      </p:pic>
      <p:sp>
        <p:nvSpPr>
          <p:cNvPr id="27" name="Rectangle: Rounded Corners 26">
            <a:extLst>
              <a:ext uri="{FF2B5EF4-FFF2-40B4-BE49-F238E27FC236}">
                <a16:creationId xmlns:a16="http://schemas.microsoft.com/office/drawing/2014/main" id="{932609FC-0921-4C2C-86D8-984C4F3B977C}"/>
              </a:ext>
            </a:extLst>
          </p:cNvPr>
          <p:cNvSpPr/>
          <p:nvPr/>
        </p:nvSpPr>
        <p:spPr bwMode="auto">
          <a:xfrm>
            <a:off x="9345040" y="4314544"/>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28" name="Rectangle: Rounded Corners 27">
            <a:extLst>
              <a:ext uri="{FF2B5EF4-FFF2-40B4-BE49-F238E27FC236}">
                <a16:creationId xmlns:a16="http://schemas.microsoft.com/office/drawing/2014/main" id="{F6A19186-4265-4264-BBF1-953441D76467}"/>
              </a:ext>
            </a:extLst>
          </p:cNvPr>
          <p:cNvSpPr/>
          <p:nvPr/>
        </p:nvSpPr>
        <p:spPr bwMode="auto">
          <a:xfrm>
            <a:off x="9726040" y="4314544"/>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29" name="Rectangle: Rounded Corners 28">
            <a:extLst>
              <a:ext uri="{FF2B5EF4-FFF2-40B4-BE49-F238E27FC236}">
                <a16:creationId xmlns:a16="http://schemas.microsoft.com/office/drawing/2014/main" id="{D9E49621-215D-4192-BD77-6ABAABA1B06C}"/>
              </a:ext>
            </a:extLst>
          </p:cNvPr>
          <p:cNvSpPr/>
          <p:nvPr/>
        </p:nvSpPr>
        <p:spPr bwMode="auto">
          <a:xfrm>
            <a:off x="10107040" y="4314544"/>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cxnSp>
        <p:nvCxnSpPr>
          <p:cNvPr id="30" name="Connector: Curved 29">
            <a:extLst>
              <a:ext uri="{FF2B5EF4-FFF2-40B4-BE49-F238E27FC236}">
                <a16:creationId xmlns:a16="http://schemas.microsoft.com/office/drawing/2014/main" id="{6CAFF349-092F-40E8-B644-F15C22278901}"/>
              </a:ext>
            </a:extLst>
          </p:cNvPr>
          <p:cNvCxnSpPr>
            <a:cxnSpLocks/>
            <a:stCxn id="35" idx="2"/>
          </p:cNvCxnSpPr>
          <p:nvPr/>
        </p:nvCxnSpPr>
        <p:spPr>
          <a:xfrm rot="5400000">
            <a:off x="7744518" y="4073835"/>
            <a:ext cx="881571" cy="1974131"/>
          </a:xfrm>
          <a:prstGeom prst="curved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B9413D08-14A3-409C-B64E-B39B5D65E6F2}"/>
              </a:ext>
            </a:extLst>
          </p:cNvPr>
          <p:cNvCxnSpPr>
            <a:cxnSpLocks/>
            <a:stCxn id="35" idx="2"/>
          </p:cNvCxnSpPr>
          <p:nvPr/>
        </p:nvCxnSpPr>
        <p:spPr>
          <a:xfrm rot="5400000">
            <a:off x="8238050" y="4567367"/>
            <a:ext cx="881571" cy="987066"/>
          </a:xfrm>
          <a:prstGeom prst="curved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Connector: Curved 31">
            <a:extLst>
              <a:ext uri="{FF2B5EF4-FFF2-40B4-BE49-F238E27FC236}">
                <a16:creationId xmlns:a16="http://schemas.microsoft.com/office/drawing/2014/main" id="{26DF656E-7767-4987-9889-F009A315A37E}"/>
              </a:ext>
            </a:extLst>
          </p:cNvPr>
          <p:cNvCxnSpPr>
            <a:cxnSpLocks/>
            <a:stCxn id="35" idx="2"/>
          </p:cNvCxnSpPr>
          <p:nvPr/>
        </p:nvCxnSpPr>
        <p:spPr>
          <a:xfrm rot="5400000">
            <a:off x="8731583" y="5060900"/>
            <a:ext cx="881571" cy="12700"/>
          </a:xfrm>
          <a:prstGeom prst="curved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Connector: Curved 32">
            <a:extLst>
              <a:ext uri="{FF2B5EF4-FFF2-40B4-BE49-F238E27FC236}">
                <a16:creationId xmlns:a16="http://schemas.microsoft.com/office/drawing/2014/main" id="{700F7D50-3FAB-4437-8BD3-7776BB05D763}"/>
              </a:ext>
            </a:extLst>
          </p:cNvPr>
          <p:cNvCxnSpPr>
            <a:cxnSpLocks/>
            <a:stCxn id="35" idx="2"/>
          </p:cNvCxnSpPr>
          <p:nvPr/>
        </p:nvCxnSpPr>
        <p:spPr>
          <a:xfrm rot="16200000" flipH="1">
            <a:off x="9225116" y="4567367"/>
            <a:ext cx="881571" cy="987066"/>
          </a:xfrm>
          <a:prstGeom prst="curved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F5E45803-5529-4DDE-B552-91BF95DA1994}"/>
              </a:ext>
            </a:extLst>
          </p:cNvPr>
          <p:cNvCxnSpPr>
            <a:cxnSpLocks/>
            <a:stCxn id="35" idx="2"/>
          </p:cNvCxnSpPr>
          <p:nvPr/>
        </p:nvCxnSpPr>
        <p:spPr>
          <a:xfrm rot="16200000" flipH="1">
            <a:off x="9718648" y="4073834"/>
            <a:ext cx="881571" cy="1974131"/>
          </a:xfrm>
          <a:prstGeom prst="curved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4EC20355-D586-4032-8D58-2DC4B534EDB0}"/>
              </a:ext>
            </a:extLst>
          </p:cNvPr>
          <p:cNvSpPr/>
          <p:nvPr/>
        </p:nvSpPr>
        <p:spPr bwMode="auto">
          <a:xfrm>
            <a:off x="8844462" y="4551931"/>
            <a:ext cx="655812" cy="681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speech_5" title="Icon of two overlapping chat bubbles">
            <a:extLst>
              <a:ext uri="{FF2B5EF4-FFF2-40B4-BE49-F238E27FC236}">
                <a16:creationId xmlns:a16="http://schemas.microsoft.com/office/drawing/2014/main" id="{CA8A37F7-102C-4896-A200-A33F5367C72B}"/>
              </a:ext>
            </a:extLst>
          </p:cNvPr>
          <p:cNvSpPr>
            <a:spLocks noChangeAspect="1" noEditPoints="1"/>
          </p:cNvSpPr>
          <p:nvPr/>
        </p:nvSpPr>
        <p:spPr bwMode="auto">
          <a:xfrm>
            <a:off x="7466484" y="988188"/>
            <a:ext cx="467788" cy="365760"/>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7" name="mail" title="Icon of an envelope">
            <a:extLst>
              <a:ext uri="{FF2B5EF4-FFF2-40B4-BE49-F238E27FC236}">
                <a16:creationId xmlns:a16="http://schemas.microsoft.com/office/drawing/2014/main" id="{0C46203C-97D6-4290-9709-82B84518F8EC}"/>
              </a:ext>
            </a:extLst>
          </p:cNvPr>
          <p:cNvSpPr>
            <a:spLocks noChangeAspect="1" noEditPoints="1"/>
          </p:cNvSpPr>
          <p:nvPr/>
        </p:nvSpPr>
        <p:spPr bwMode="auto">
          <a:xfrm>
            <a:off x="8957686" y="1047624"/>
            <a:ext cx="411480" cy="246888"/>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8" name="Page2_E7C3" title="Icon of a document">
            <a:extLst>
              <a:ext uri="{FF2B5EF4-FFF2-40B4-BE49-F238E27FC236}">
                <a16:creationId xmlns:a16="http://schemas.microsoft.com/office/drawing/2014/main" id="{880E46FF-46CA-4BC5-AD78-EF0A73B228DF}"/>
              </a:ext>
            </a:extLst>
          </p:cNvPr>
          <p:cNvSpPr>
            <a:spLocks noChangeAspect="1" noEditPoints="1"/>
          </p:cNvSpPr>
          <p:nvPr/>
        </p:nvSpPr>
        <p:spPr bwMode="auto">
          <a:xfrm>
            <a:off x="10481035" y="988188"/>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39" name="Group 38">
            <a:extLst>
              <a:ext uri="{FF2B5EF4-FFF2-40B4-BE49-F238E27FC236}">
                <a16:creationId xmlns:a16="http://schemas.microsoft.com/office/drawing/2014/main" id="{B5B02B35-EFB3-4059-85C3-BB69E9522710}"/>
              </a:ext>
            </a:extLst>
          </p:cNvPr>
          <p:cNvGrpSpPr/>
          <p:nvPr/>
        </p:nvGrpSpPr>
        <p:grpSpPr>
          <a:xfrm>
            <a:off x="8909971" y="2435765"/>
            <a:ext cx="513242" cy="547876"/>
            <a:chOff x="6752086" y="2134394"/>
            <a:chExt cx="794878" cy="848519"/>
          </a:xfrm>
        </p:grpSpPr>
        <p:sp>
          <p:nvSpPr>
            <p:cNvPr id="40" name="people_4" title="Icon of a person">
              <a:extLst>
                <a:ext uri="{FF2B5EF4-FFF2-40B4-BE49-F238E27FC236}">
                  <a16:creationId xmlns:a16="http://schemas.microsoft.com/office/drawing/2014/main" id="{2A5A6255-1825-4599-B719-9B48FE165859}"/>
                </a:ext>
              </a:extLst>
            </p:cNvPr>
            <p:cNvSpPr>
              <a:spLocks noChangeAspect="1" noEditPoints="1"/>
            </p:cNvSpPr>
            <p:nvPr/>
          </p:nvSpPr>
          <p:spPr bwMode="auto">
            <a:xfrm>
              <a:off x="6879777" y="2134394"/>
              <a:ext cx="556254" cy="6218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1" name="Laptop_E770" title="Icon of a laptop">
              <a:extLst>
                <a:ext uri="{FF2B5EF4-FFF2-40B4-BE49-F238E27FC236}">
                  <a16:creationId xmlns:a16="http://schemas.microsoft.com/office/drawing/2014/main" id="{815EAA22-2077-475E-AEB4-EB9D42819634}"/>
                </a:ext>
              </a:extLst>
            </p:cNvPr>
            <p:cNvSpPr>
              <a:spLocks noChangeAspect="1" noEditPoints="1"/>
            </p:cNvSpPr>
            <p:nvPr/>
          </p:nvSpPr>
          <p:spPr bwMode="auto">
            <a:xfrm>
              <a:off x="6929304" y="2603736"/>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chemeClr val="bg1"/>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2DF0716C-8CC0-48A9-ADEC-9D1F54A1A772}"/>
                </a:ext>
              </a:extLst>
            </p:cNvPr>
            <p:cNvSpPr/>
            <p:nvPr/>
          </p:nvSpPr>
          <p:spPr bwMode="auto">
            <a:xfrm>
              <a:off x="6752086" y="2824163"/>
              <a:ext cx="794878" cy="1587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657619EA-7308-461B-8DD9-320081C07DB3}"/>
                </a:ext>
              </a:extLst>
            </p:cNvPr>
            <p:cNvCxnSpPr/>
            <p:nvPr/>
          </p:nvCxnSpPr>
          <p:spPr>
            <a:xfrm>
              <a:off x="6905565" y="2816227"/>
              <a:ext cx="504678"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2367ABC1-2D0B-4F04-9D7A-BEE5D193BC37}"/>
              </a:ext>
            </a:extLst>
          </p:cNvPr>
          <p:cNvGrpSpPr/>
          <p:nvPr/>
        </p:nvGrpSpPr>
        <p:grpSpPr>
          <a:xfrm>
            <a:off x="8271415" y="3050620"/>
            <a:ext cx="690563" cy="300725"/>
            <a:chOff x="8245475" y="2920838"/>
            <a:chExt cx="690563" cy="300725"/>
          </a:xfrm>
        </p:grpSpPr>
        <p:sp>
          <p:nvSpPr>
            <p:cNvPr id="45" name="BulletedList_E8FD" title="Icon of a bulleted list">
              <a:extLst>
                <a:ext uri="{FF2B5EF4-FFF2-40B4-BE49-F238E27FC236}">
                  <a16:creationId xmlns:a16="http://schemas.microsoft.com/office/drawing/2014/main" id="{EA8548D2-0077-4FCB-8E70-3C535F75535C}"/>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280BFD3C-3497-4C45-B6B3-D923CDF9148A}"/>
                </a:ext>
              </a:extLst>
            </p:cNvPr>
            <p:cNvSpPr/>
            <p:nvPr/>
          </p:nvSpPr>
          <p:spPr bwMode="auto">
            <a:xfrm>
              <a:off x="8245475" y="3133725"/>
              <a:ext cx="690563" cy="878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7" name="Group 46">
            <a:extLst>
              <a:ext uri="{FF2B5EF4-FFF2-40B4-BE49-F238E27FC236}">
                <a16:creationId xmlns:a16="http://schemas.microsoft.com/office/drawing/2014/main" id="{89EC3A2F-A9CD-422C-8EB4-3FB341872E90}"/>
              </a:ext>
            </a:extLst>
          </p:cNvPr>
          <p:cNvGrpSpPr/>
          <p:nvPr/>
        </p:nvGrpSpPr>
        <p:grpSpPr>
          <a:xfrm>
            <a:off x="8271415" y="3364108"/>
            <a:ext cx="690563" cy="300725"/>
            <a:chOff x="8245475" y="2920838"/>
            <a:chExt cx="690563" cy="300725"/>
          </a:xfrm>
        </p:grpSpPr>
        <p:sp>
          <p:nvSpPr>
            <p:cNvPr id="48" name="BulletedList_E8FD" title="Icon of a bulleted list">
              <a:extLst>
                <a:ext uri="{FF2B5EF4-FFF2-40B4-BE49-F238E27FC236}">
                  <a16:creationId xmlns:a16="http://schemas.microsoft.com/office/drawing/2014/main" id="{F553D8EA-F190-4ACD-9109-C6302B4AAF92}"/>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9" name="Rectangle 48">
              <a:extLst>
                <a:ext uri="{FF2B5EF4-FFF2-40B4-BE49-F238E27FC236}">
                  <a16:creationId xmlns:a16="http://schemas.microsoft.com/office/drawing/2014/main" id="{755087E8-0744-463B-9E6B-CF4F1FB218B0}"/>
                </a:ext>
              </a:extLst>
            </p:cNvPr>
            <p:cNvSpPr/>
            <p:nvPr/>
          </p:nvSpPr>
          <p:spPr bwMode="auto">
            <a:xfrm>
              <a:off x="8245475" y="3133725"/>
              <a:ext cx="690563" cy="878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38D0BF4E-2AB5-4290-88B4-D3338EADC9D7}"/>
              </a:ext>
            </a:extLst>
          </p:cNvPr>
          <p:cNvGrpSpPr/>
          <p:nvPr/>
        </p:nvGrpSpPr>
        <p:grpSpPr>
          <a:xfrm>
            <a:off x="8271415" y="3696601"/>
            <a:ext cx="690563" cy="300725"/>
            <a:chOff x="8245475" y="2920838"/>
            <a:chExt cx="690563" cy="300725"/>
          </a:xfrm>
        </p:grpSpPr>
        <p:sp>
          <p:nvSpPr>
            <p:cNvPr id="51" name="BulletedList_E8FD" title="Icon of a bulleted list">
              <a:extLst>
                <a:ext uri="{FF2B5EF4-FFF2-40B4-BE49-F238E27FC236}">
                  <a16:creationId xmlns:a16="http://schemas.microsoft.com/office/drawing/2014/main" id="{3B7CFCBF-168F-4A03-8A5A-1571DF3CF953}"/>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2" name="Rectangle 51">
              <a:extLst>
                <a:ext uri="{FF2B5EF4-FFF2-40B4-BE49-F238E27FC236}">
                  <a16:creationId xmlns:a16="http://schemas.microsoft.com/office/drawing/2014/main" id="{B1C24216-7A88-4ECF-8467-ED3E34088033}"/>
                </a:ext>
              </a:extLst>
            </p:cNvPr>
            <p:cNvSpPr/>
            <p:nvPr/>
          </p:nvSpPr>
          <p:spPr bwMode="auto">
            <a:xfrm>
              <a:off x="8245475" y="3133725"/>
              <a:ext cx="690563" cy="878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8F2ABB42-EA1E-4E17-83B5-91918E217BE5}"/>
              </a:ext>
            </a:extLst>
          </p:cNvPr>
          <p:cNvGrpSpPr/>
          <p:nvPr/>
        </p:nvGrpSpPr>
        <p:grpSpPr>
          <a:xfrm>
            <a:off x="8271415" y="4006773"/>
            <a:ext cx="690563" cy="300725"/>
            <a:chOff x="8245475" y="2920838"/>
            <a:chExt cx="690563" cy="300725"/>
          </a:xfrm>
        </p:grpSpPr>
        <p:sp>
          <p:nvSpPr>
            <p:cNvPr id="54" name="BulletedList_E8FD" title="Icon of a bulleted list">
              <a:extLst>
                <a:ext uri="{FF2B5EF4-FFF2-40B4-BE49-F238E27FC236}">
                  <a16:creationId xmlns:a16="http://schemas.microsoft.com/office/drawing/2014/main" id="{31A78A05-4B9F-4DA0-B97D-AA46C7EFFA1B}"/>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5" name="Rectangle 54">
              <a:extLst>
                <a:ext uri="{FF2B5EF4-FFF2-40B4-BE49-F238E27FC236}">
                  <a16:creationId xmlns:a16="http://schemas.microsoft.com/office/drawing/2014/main" id="{78AF3DFB-BD19-4E81-879B-D1ABBBD85440}"/>
                </a:ext>
              </a:extLst>
            </p:cNvPr>
            <p:cNvSpPr/>
            <p:nvPr/>
          </p:nvSpPr>
          <p:spPr bwMode="auto">
            <a:xfrm>
              <a:off x="8245475" y="3133725"/>
              <a:ext cx="690563" cy="878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6" name="Group 55">
            <a:extLst>
              <a:ext uri="{FF2B5EF4-FFF2-40B4-BE49-F238E27FC236}">
                <a16:creationId xmlns:a16="http://schemas.microsoft.com/office/drawing/2014/main" id="{F5EBF96B-F076-411C-A959-97B2C94EEB30}"/>
              </a:ext>
            </a:extLst>
          </p:cNvPr>
          <p:cNvGrpSpPr/>
          <p:nvPr/>
        </p:nvGrpSpPr>
        <p:grpSpPr>
          <a:xfrm>
            <a:off x="8271415" y="4328574"/>
            <a:ext cx="690563" cy="300725"/>
            <a:chOff x="8245475" y="2920838"/>
            <a:chExt cx="690563" cy="300725"/>
          </a:xfrm>
        </p:grpSpPr>
        <p:sp>
          <p:nvSpPr>
            <p:cNvPr id="57" name="BulletedList_E8FD" title="Icon of a bulleted list">
              <a:extLst>
                <a:ext uri="{FF2B5EF4-FFF2-40B4-BE49-F238E27FC236}">
                  <a16:creationId xmlns:a16="http://schemas.microsoft.com/office/drawing/2014/main" id="{4929F521-DFBF-43D0-A874-9A27C001B6E7}"/>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8" name="Rectangle 57">
              <a:extLst>
                <a:ext uri="{FF2B5EF4-FFF2-40B4-BE49-F238E27FC236}">
                  <a16:creationId xmlns:a16="http://schemas.microsoft.com/office/drawing/2014/main" id="{DE1CD6D1-0C8B-46E9-B337-7AC9A6ED10C7}"/>
                </a:ext>
              </a:extLst>
            </p:cNvPr>
            <p:cNvSpPr/>
            <p:nvPr/>
          </p:nvSpPr>
          <p:spPr bwMode="auto">
            <a:xfrm>
              <a:off x="8245475" y="3133725"/>
              <a:ext cx="690563" cy="878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9" name="Telemarketer_E7B9" title="Icon of a person wearing a headset">
            <a:extLst>
              <a:ext uri="{FF2B5EF4-FFF2-40B4-BE49-F238E27FC236}">
                <a16:creationId xmlns:a16="http://schemas.microsoft.com/office/drawing/2014/main" id="{512E421A-4613-48A1-A6E4-48433B11B2F2}"/>
              </a:ext>
            </a:extLst>
          </p:cNvPr>
          <p:cNvSpPr>
            <a:spLocks noChangeAspect="1" noEditPoints="1"/>
          </p:cNvSpPr>
          <p:nvPr/>
        </p:nvSpPr>
        <p:spPr bwMode="auto">
          <a:xfrm>
            <a:off x="10001386" y="5595786"/>
            <a:ext cx="306684" cy="365760"/>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0" name="boy" title="Icon of a man">
            <a:extLst>
              <a:ext uri="{FF2B5EF4-FFF2-40B4-BE49-F238E27FC236}">
                <a16:creationId xmlns:a16="http://schemas.microsoft.com/office/drawing/2014/main" id="{F55C41E0-4E4F-40E0-A7B1-20B968565D70}"/>
              </a:ext>
            </a:extLst>
          </p:cNvPr>
          <p:cNvSpPr>
            <a:spLocks noChangeAspect="1" noEditPoints="1"/>
          </p:cNvSpPr>
          <p:nvPr/>
        </p:nvSpPr>
        <p:spPr bwMode="auto">
          <a:xfrm>
            <a:off x="9025512" y="5595786"/>
            <a:ext cx="281011" cy="36576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61" name="Group 60">
            <a:extLst>
              <a:ext uri="{FF2B5EF4-FFF2-40B4-BE49-F238E27FC236}">
                <a16:creationId xmlns:a16="http://schemas.microsoft.com/office/drawing/2014/main" id="{D8E58B6C-B4C6-430D-919F-5CF70ECA154D}"/>
              </a:ext>
            </a:extLst>
          </p:cNvPr>
          <p:cNvGrpSpPr/>
          <p:nvPr/>
        </p:nvGrpSpPr>
        <p:grpSpPr>
          <a:xfrm>
            <a:off x="7921626" y="5595786"/>
            <a:ext cx="502613" cy="536531"/>
            <a:chOff x="6752086" y="2134394"/>
            <a:chExt cx="794878" cy="848519"/>
          </a:xfrm>
        </p:grpSpPr>
        <p:sp>
          <p:nvSpPr>
            <p:cNvPr id="62" name="people_4" title="Icon of a person">
              <a:extLst>
                <a:ext uri="{FF2B5EF4-FFF2-40B4-BE49-F238E27FC236}">
                  <a16:creationId xmlns:a16="http://schemas.microsoft.com/office/drawing/2014/main" id="{DF092F81-95A8-41D0-B7AF-AEC6ADD9A179}"/>
                </a:ext>
              </a:extLst>
            </p:cNvPr>
            <p:cNvSpPr>
              <a:spLocks noChangeAspect="1" noEditPoints="1"/>
            </p:cNvSpPr>
            <p:nvPr/>
          </p:nvSpPr>
          <p:spPr bwMode="auto">
            <a:xfrm>
              <a:off x="6879777" y="2134394"/>
              <a:ext cx="556254" cy="6218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3" name="Laptop_E770" title="Icon of a laptop">
              <a:extLst>
                <a:ext uri="{FF2B5EF4-FFF2-40B4-BE49-F238E27FC236}">
                  <a16:creationId xmlns:a16="http://schemas.microsoft.com/office/drawing/2014/main" id="{A4D004B4-0E2D-4430-9DA5-469D36235DC9}"/>
                </a:ext>
              </a:extLst>
            </p:cNvPr>
            <p:cNvSpPr>
              <a:spLocks noChangeAspect="1" noEditPoints="1"/>
            </p:cNvSpPr>
            <p:nvPr/>
          </p:nvSpPr>
          <p:spPr bwMode="auto">
            <a:xfrm>
              <a:off x="6929304" y="2603736"/>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chemeClr val="bg1"/>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D0C01439-AB37-4762-AE50-AEBB55D59267}"/>
                </a:ext>
              </a:extLst>
            </p:cNvPr>
            <p:cNvSpPr/>
            <p:nvPr/>
          </p:nvSpPr>
          <p:spPr bwMode="auto">
            <a:xfrm>
              <a:off x="6752086" y="2824163"/>
              <a:ext cx="794878" cy="1587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Straight Connector 64">
              <a:extLst>
                <a:ext uri="{FF2B5EF4-FFF2-40B4-BE49-F238E27FC236}">
                  <a16:creationId xmlns:a16="http://schemas.microsoft.com/office/drawing/2014/main" id="{0302A9AA-68FF-4CFC-B451-D241F7431F33}"/>
                </a:ext>
              </a:extLst>
            </p:cNvPr>
            <p:cNvCxnSpPr/>
            <p:nvPr/>
          </p:nvCxnSpPr>
          <p:spPr>
            <a:xfrm>
              <a:off x="6905565" y="2816227"/>
              <a:ext cx="504678"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2F7ED2C1-B0F3-4A85-A983-785E2A285069}"/>
              </a:ext>
            </a:extLst>
          </p:cNvPr>
          <p:cNvGrpSpPr/>
          <p:nvPr/>
        </p:nvGrpSpPr>
        <p:grpSpPr>
          <a:xfrm>
            <a:off x="7023634" y="5595786"/>
            <a:ext cx="522164" cy="365760"/>
            <a:chOff x="6817249" y="6304237"/>
            <a:chExt cx="522164" cy="365760"/>
          </a:xfrm>
        </p:grpSpPr>
        <p:sp>
          <p:nvSpPr>
            <p:cNvPr id="67" name="DeveloperTools_EC7A" title="Icon of a wrench and a screwdriver">
              <a:extLst>
                <a:ext uri="{FF2B5EF4-FFF2-40B4-BE49-F238E27FC236}">
                  <a16:creationId xmlns:a16="http://schemas.microsoft.com/office/drawing/2014/main" id="{A0F726BB-48D0-4EC9-A4CE-8D125E1F896D}"/>
                </a:ext>
              </a:extLst>
            </p:cNvPr>
            <p:cNvSpPr>
              <a:spLocks noChangeAspect="1" noEditPoints="1"/>
            </p:cNvSpPr>
            <p:nvPr/>
          </p:nvSpPr>
          <p:spPr bwMode="auto">
            <a:xfrm>
              <a:off x="7193305" y="6439779"/>
              <a:ext cx="146108" cy="23021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8" name="people_4" title="Icon of a person">
              <a:extLst>
                <a:ext uri="{FF2B5EF4-FFF2-40B4-BE49-F238E27FC236}">
                  <a16:creationId xmlns:a16="http://schemas.microsoft.com/office/drawing/2014/main" id="{6D8A6EB5-CE28-4BD1-8679-E9AFF99F37E0}"/>
                </a:ext>
              </a:extLst>
            </p:cNvPr>
            <p:cNvSpPr>
              <a:spLocks noChangeAspect="1" noEditPoints="1"/>
            </p:cNvSpPr>
            <p:nvPr/>
          </p:nvSpPr>
          <p:spPr bwMode="auto">
            <a:xfrm>
              <a:off x="6817249" y="6304237"/>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C243323A-541E-4E0C-8895-C46AC70D3EF8}"/>
              </a:ext>
            </a:extLst>
          </p:cNvPr>
          <p:cNvGrpSpPr/>
          <p:nvPr/>
        </p:nvGrpSpPr>
        <p:grpSpPr>
          <a:xfrm>
            <a:off x="11004686" y="5595786"/>
            <a:ext cx="659125" cy="365760"/>
            <a:chOff x="10969390" y="6304237"/>
            <a:chExt cx="659125" cy="365760"/>
          </a:xfrm>
        </p:grpSpPr>
        <p:sp>
          <p:nvSpPr>
            <p:cNvPr id="70" name="megaphone" title="Icon of a megaphone">
              <a:extLst>
                <a:ext uri="{FF2B5EF4-FFF2-40B4-BE49-F238E27FC236}">
                  <a16:creationId xmlns:a16="http://schemas.microsoft.com/office/drawing/2014/main" id="{7D6B8EB7-2C43-4BA3-8A3D-FAE40258AB17}"/>
                </a:ext>
              </a:extLst>
            </p:cNvPr>
            <p:cNvSpPr>
              <a:spLocks noChangeAspect="1" noEditPoints="1"/>
            </p:cNvSpPr>
            <p:nvPr/>
          </p:nvSpPr>
          <p:spPr bwMode="auto">
            <a:xfrm>
              <a:off x="11296551" y="6351573"/>
              <a:ext cx="331964" cy="155244"/>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1" name="people_4" title="Icon of a person">
              <a:extLst>
                <a:ext uri="{FF2B5EF4-FFF2-40B4-BE49-F238E27FC236}">
                  <a16:creationId xmlns:a16="http://schemas.microsoft.com/office/drawing/2014/main" id="{98C85E96-E9C4-48BF-A7CB-3870DA96677C}"/>
                </a:ext>
              </a:extLst>
            </p:cNvPr>
            <p:cNvSpPr>
              <a:spLocks noChangeAspect="1" noEditPoints="1"/>
            </p:cNvSpPr>
            <p:nvPr/>
          </p:nvSpPr>
          <p:spPr bwMode="auto">
            <a:xfrm>
              <a:off x="10969390" y="6304237"/>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923463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9"/>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par>
                          <p:cTn id="9" fill="hold">
                            <p:stCondLst>
                              <p:cond delay="0"/>
                            </p:stCondLst>
                            <p:childTnLst>
                              <p:par>
                                <p:cTn id="10" presetID="10" presetClass="entr" presetSubtype="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8" presetClass="emph" presetSubtype="0" decel="50000" fill="hold" nodeType="withEffect">
                                  <p:stCondLst>
                                    <p:cond delay="0"/>
                                  </p:stCondLst>
                                  <p:childTnLst>
                                    <p:animRot by="43200000">
                                      <p:cBhvr>
                                        <p:cTn id="14" dur="500" fill="hold"/>
                                        <p:tgtEl>
                                          <p:spTgt spid="14"/>
                                        </p:tgtEl>
                                        <p:attrNameLst>
                                          <p:attrName>r</p:attrName>
                                        </p:attrNameLst>
                                      </p:cBhvr>
                                    </p:animRot>
                                  </p:childTnLst>
                                </p:cTn>
                              </p:par>
                            </p:childTnLst>
                          </p:cTn>
                        </p:par>
                        <p:par>
                          <p:cTn id="15" fill="hold">
                            <p:stCondLst>
                              <p:cond delay="500"/>
                            </p:stCondLst>
                            <p:childTnLst>
                              <p:par>
                                <p:cTn id="16" presetID="31"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p:cTn id="18" dur="100" fill="hold"/>
                                        <p:tgtEl>
                                          <p:spTgt spid="15"/>
                                        </p:tgtEl>
                                        <p:attrNameLst>
                                          <p:attrName>ppt_w</p:attrName>
                                        </p:attrNameLst>
                                      </p:cBhvr>
                                      <p:tavLst>
                                        <p:tav tm="0">
                                          <p:val>
                                            <p:fltVal val="0"/>
                                          </p:val>
                                        </p:tav>
                                        <p:tav tm="100000">
                                          <p:val>
                                            <p:strVal val="#ppt_w"/>
                                          </p:val>
                                        </p:tav>
                                      </p:tavLst>
                                    </p:anim>
                                    <p:anim calcmode="lin" valueType="num">
                                      <p:cBhvr>
                                        <p:cTn id="19" dur="100" fill="hold"/>
                                        <p:tgtEl>
                                          <p:spTgt spid="15"/>
                                        </p:tgtEl>
                                        <p:attrNameLst>
                                          <p:attrName>ppt_h</p:attrName>
                                        </p:attrNameLst>
                                      </p:cBhvr>
                                      <p:tavLst>
                                        <p:tav tm="0">
                                          <p:val>
                                            <p:fltVal val="0"/>
                                          </p:val>
                                        </p:tav>
                                        <p:tav tm="100000">
                                          <p:val>
                                            <p:strVal val="#ppt_h"/>
                                          </p:val>
                                        </p:tav>
                                      </p:tavLst>
                                    </p:anim>
                                    <p:anim calcmode="lin" valueType="num">
                                      <p:cBhvr>
                                        <p:cTn id="20" dur="100" fill="hold"/>
                                        <p:tgtEl>
                                          <p:spTgt spid="15"/>
                                        </p:tgtEl>
                                        <p:attrNameLst>
                                          <p:attrName>style.rotation</p:attrName>
                                        </p:attrNameLst>
                                      </p:cBhvr>
                                      <p:tavLst>
                                        <p:tav tm="0">
                                          <p:val>
                                            <p:fltVal val="90"/>
                                          </p:val>
                                        </p:tav>
                                        <p:tav tm="100000">
                                          <p:val>
                                            <p:fltVal val="0"/>
                                          </p:val>
                                        </p:tav>
                                      </p:tavLst>
                                    </p:anim>
                                    <p:animEffect transition="in" filter="fade">
                                      <p:cBhvr>
                                        <p:cTn id="21" dur="100"/>
                                        <p:tgtEl>
                                          <p:spTgt spid="15"/>
                                        </p:tgtEl>
                                      </p:cBhvr>
                                    </p:animEffect>
                                  </p:childTnLst>
                                </p:cTn>
                              </p:par>
                              <p:par>
                                <p:cTn id="22" presetID="1" presetClass="entr" presetSubtype="0" fill="hold" nodeType="withEffect">
                                  <p:stCondLst>
                                    <p:cond delay="0"/>
                                  </p:stCondLst>
                                  <p:childTnLst>
                                    <p:set>
                                      <p:cBhvr>
                                        <p:cTn id="23" dur="1" fill="hold">
                                          <p:stCondLst>
                                            <p:cond delay="0"/>
                                          </p:stCondLst>
                                        </p:cTn>
                                        <p:tgtEl>
                                          <p:spTgt spid="47"/>
                                        </p:tgtEl>
                                        <p:attrNameLst>
                                          <p:attrName>style.visibility</p:attrName>
                                        </p:attrNameLst>
                                      </p:cBhvr>
                                      <p:to>
                                        <p:strVal val="visible"/>
                                      </p:to>
                                    </p:set>
                                  </p:childTnLst>
                                </p:cTn>
                              </p:par>
                            </p:childTnLst>
                          </p:cTn>
                        </p:par>
                        <p:par>
                          <p:cTn id="24" fill="hold">
                            <p:stCondLst>
                              <p:cond delay="600"/>
                            </p:stCondLst>
                            <p:childTnLst>
                              <p:par>
                                <p:cTn id="25" presetID="10"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50"/>
                                        <p:tgtEl>
                                          <p:spTgt spid="16"/>
                                        </p:tgtEl>
                                      </p:cBhvr>
                                    </p:animEffect>
                                  </p:childTnLst>
                                </p:cTn>
                              </p:par>
                              <p:par>
                                <p:cTn id="28" presetID="8" presetClass="emph" presetSubtype="0" decel="50000" fill="hold" nodeType="withEffect">
                                  <p:stCondLst>
                                    <p:cond delay="0"/>
                                  </p:stCondLst>
                                  <p:childTnLst>
                                    <p:animRot by="43200000">
                                      <p:cBhvr>
                                        <p:cTn id="29" dur="500" fill="hold"/>
                                        <p:tgtEl>
                                          <p:spTgt spid="16"/>
                                        </p:tgtEl>
                                        <p:attrNameLst>
                                          <p:attrName>r</p:attrName>
                                        </p:attrNameLst>
                                      </p:cBhvr>
                                    </p:animRot>
                                  </p:childTnLst>
                                </p:cTn>
                              </p:par>
                            </p:childTnLst>
                          </p:cTn>
                        </p:par>
                        <p:par>
                          <p:cTn id="30" fill="hold">
                            <p:stCondLst>
                              <p:cond delay="1100"/>
                            </p:stCondLst>
                            <p:childTnLst>
                              <p:par>
                                <p:cTn id="31" presetID="31" presetClass="entr" presetSubtype="0"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p:cTn id="33" dur="100" fill="hold"/>
                                        <p:tgtEl>
                                          <p:spTgt spid="17"/>
                                        </p:tgtEl>
                                        <p:attrNameLst>
                                          <p:attrName>ppt_w</p:attrName>
                                        </p:attrNameLst>
                                      </p:cBhvr>
                                      <p:tavLst>
                                        <p:tav tm="0">
                                          <p:val>
                                            <p:fltVal val="0"/>
                                          </p:val>
                                        </p:tav>
                                        <p:tav tm="100000">
                                          <p:val>
                                            <p:strVal val="#ppt_w"/>
                                          </p:val>
                                        </p:tav>
                                      </p:tavLst>
                                    </p:anim>
                                    <p:anim calcmode="lin" valueType="num">
                                      <p:cBhvr>
                                        <p:cTn id="34" dur="100" fill="hold"/>
                                        <p:tgtEl>
                                          <p:spTgt spid="17"/>
                                        </p:tgtEl>
                                        <p:attrNameLst>
                                          <p:attrName>ppt_h</p:attrName>
                                        </p:attrNameLst>
                                      </p:cBhvr>
                                      <p:tavLst>
                                        <p:tav tm="0">
                                          <p:val>
                                            <p:fltVal val="0"/>
                                          </p:val>
                                        </p:tav>
                                        <p:tav tm="100000">
                                          <p:val>
                                            <p:strVal val="#ppt_h"/>
                                          </p:val>
                                        </p:tav>
                                      </p:tavLst>
                                    </p:anim>
                                    <p:anim calcmode="lin" valueType="num">
                                      <p:cBhvr>
                                        <p:cTn id="35" dur="100" fill="hold"/>
                                        <p:tgtEl>
                                          <p:spTgt spid="17"/>
                                        </p:tgtEl>
                                        <p:attrNameLst>
                                          <p:attrName>style.rotation</p:attrName>
                                        </p:attrNameLst>
                                      </p:cBhvr>
                                      <p:tavLst>
                                        <p:tav tm="0">
                                          <p:val>
                                            <p:fltVal val="90"/>
                                          </p:val>
                                        </p:tav>
                                        <p:tav tm="100000">
                                          <p:val>
                                            <p:fltVal val="0"/>
                                          </p:val>
                                        </p:tav>
                                      </p:tavLst>
                                    </p:anim>
                                    <p:animEffect transition="in" filter="fade">
                                      <p:cBhvr>
                                        <p:cTn id="36" dur="100"/>
                                        <p:tgtEl>
                                          <p:spTgt spid="17"/>
                                        </p:tgtEl>
                                      </p:cBhvr>
                                    </p:animEffect>
                                  </p:childTnLst>
                                </p:cTn>
                              </p:par>
                            </p:childTnLst>
                          </p:cTn>
                        </p:par>
                        <p:par>
                          <p:cTn id="37" fill="hold">
                            <p:stCondLst>
                              <p:cond delay="1200"/>
                            </p:stCondLst>
                            <p:childTnLst>
                              <p:par>
                                <p:cTn id="38" presetID="31" presetClass="entr" presetSubtype="0"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p:cTn id="40" dur="100" fill="hold"/>
                                        <p:tgtEl>
                                          <p:spTgt spid="18"/>
                                        </p:tgtEl>
                                        <p:attrNameLst>
                                          <p:attrName>ppt_w</p:attrName>
                                        </p:attrNameLst>
                                      </p:cBhvr>
                                      <p:tavLst>
                                        <p:tav tm="0">
                                          <p:val>
                                            <p:fltVal val="0"/>
                                          </p:val>
                                        </p:tav>
                                        <p:tav tm="100000">
                                          <p:val>
                                            <p:strVal val="#ppt_w"/>
                                          </p:val>
                                        </p:tav>
                                      </p:tavLst>
                                    </p:anim>
                                    <p:anim calcmode="lin" valueType="num">
                                      <p:cBhvr>
                                        <p:cTn id="41" dur="100" fill="hold"/>
                                        <p:tgtEl>
                                          <p:spTgt spid="18"/>
                                        </p:tgtEl>
                                        <p:attrNameLst>
                                          <p:attrName>ppt_h</p:attrName>
                                        </p:attrNameLst>
                                      </p:cBhvr>
                                      <p:tavLst>
                                        <p:tav tm="0">
                                          <p:val>
                                            <p:fltVal val="0"/>
                                          </p:val>
                                        </p:tav>
                                        <p:tav tm="100000">
                                          <p:val>
                                            <p:strVal val="#ppt_h"/>
                                          </p:val>
                                        </p:tav>
                                      </p:tavLst>
                                    </p:anim>
                                    <p:anim calcmode="lin" valueType="num">
                                      <p:cBhvr>
                                        <p:cTn id="42" dur="100" fill="hold"/>
                                        <p:tgtEl>
                                          <p:spTgt spid="18"/>
                                        </p:tgtEl>
                                        <p:attrNameLst>
                                          <p:attrName>style.rotation</p:attrName>
                                        </p:attrNameLst>
                                      </p:cBhvr>
                                      <p:tavLst>
                                        <p:tav tm="0">
                                          <p:val>
                                            <p:fltVal val="90"/>
                                          </p:val>
                                        </p:tav>
                                        <p:tav tm="100000">
                                          <p:val>
                                            <p:fltVal val="0"/>
                                          </p:val>
                                        </p:tav>
                                      </p:tavLst>
                                    </p:anim>
                                    <p:animEffect transition="in" filter="fade">
                                      <p:cBhvr>
                                        <p:cTn id="43" dur="100"/>
                                        <p:tgtEl>
                                          <p:spTgt spid="18"/>
                                        </p:tgtEl>
                                      </p:cBhvr>
                                    </p:animEffect>
                                  </p:childTnLst>
                                </p:cTn>
                              </p:par>
                              <p:par>
                                <p:cTn id="44" presetID="1" presetClass="entr" presetSubtype="0" fill="hold" nodeType="withEffect">
                                  <p:stCondLst>
                                    <p:cond delay="0"/>
                                  </p:stCondLst>
                                  <p:childTnLst>
                                    <p:set>
                                      <p:cBhvr>
                                        <p:cTn id="45" dur="1" fill="hold">
                                          <p:stCondLst>
                                            <p:cond delay="0"/>
                                          </p:stCondLst>
                                        </p:cTn>
                                        <p:tgtEl>
                                          <p:spTgt spid="50"/>
                                        </p:tgtEl>
                                        <p:attrNameLst>
                                          <p:attrName>style.visibility</p:attrName>
                                        </p:attrNameLst>
                                      </p:cBhvr>
                                      <p:to>
                                        <p:strVal val="visible"/>
                                      </p:to>
                                    </p:set>
                                  </p:childTnLst>
                                </p:cTn>
                              </p:par>
                            </p:childTnLst>
                          </p:cTn>
                        </p:par>
                        <p:par>
                          <p:cTn id="46" fill="hold">
                            <p:stCondLst>
                              <p:cond delay="1300"/>
                            </p:stCondLst>
                            <p:childTnLst>
                              <p:par>
                                <p:cTn id="47" presetID="10" presetClass="entr" presetSubtype="0" fill="hold" nodeType="after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250"/>
                                        <p:tgtEl>
                                          <p:spTgt spid="19"/>
                                        </p:tgtEl>
                                      </p:cBhvr>
                                    </p:animEffect>
                                  </p:childTnLst>
                                </p:cTn>
                              </p:par>
                              <p:par>
                                <p:cTn id="50" presetID="8" presetClass="emph" presetSubtype="0" decel="50000" fill="hold" nodeType="withEffect">
                                  <p:stCondLst>
                                    <p:cond delay="0"/>
                                  </p:stCondLst>
                                  <p:childTnLst>
                                    <p:animRot by="43200000">
                                      <p:cBhvr>
                                        <p:cTn id="51" dur="500" fill="hold"/>
                                        <p:tgtEl>
                                          <p:spTgt spid="19"/>
                                        </p:tgtEl>
                                        <p:attrNameLst>
                                          <p:attrName>r</p:attrName>
                                        </p:attrNameLst>
                                      </p:cBhvr>
                                    </p:animRot>
                                  </p:childTnLst>
                                </p:cTn>
                              </p:par>
                            </p:childTnLst>
                          </p:cTn>
                        </p:par>
                        <p:par>
                          <p:cTn id="52" fill="hold">
                            <p:stCondLst>
                              <p:cond delay="1800"/>
                            </p:stCondLst>
                            <p:childTnLst>
                              <p:par>
                                <p:cTn id="53" presetID="31" presetClass="entr" presetSubtype="0"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p:cTn id="55" dur="100" fill="hold"/>
                                        <p:tgtEl>
                                          <p:spTgt spid="20"/>
                                        </p:tgtEl>
                                        <p:attrNameLst>
                                          <p:attrName>ppt_w</p:attrName>
                                        </p:attrNameLst>
                                      </p:cBhvr>
                                      <p:tavLst>
                                        <p:tav tm="0">
                                          <p:val>
                                            <p:fltVal val="0"/>
                                          </p:val>
                                        </p:tav>
                                        <p:tav tm="100000">
                                          <p:val>
                                            <p:strVal val="#ppt_w"/>
                                          </p:val>
                                        </p:tav>
                                      </p:tavLst>
                                    </p:anim>
                                    <p:anim calcmode="lin" valueType="num">
                                      <p:cBhvr>
                                        <p:cTn id="56" dur="100" fill="hold"/>
                                        <p:tgtEl>
                                          <p:spTgt spid="20"/>
                                        </p:tgtEl>
                                        <p:attrNameLst>
                                          <p:attrName>ppt_h</p:attrName>
                                        </p:attrNameLst>
                                      </p:cBhvr>
                                      <p:tavLst>
                                        <p:tav tm="0">
                                          <p:val>
                                            <p:fltVal val="0"/>
                                          </p:val>
                                        </p:tav>
                                        <p:tav tm="100000">
                                          <p:val>
                                            <p:strVal val="#ppt_h"/>
                                          </p:val>
                                        </p:tav>
                                      </p:tavLst>
                                    </p:anim>
                                    <p:anim calcmode="lin" valueType="num">
                                      <p:cBhvr>
                                        <p:cTn id="57" dur="100" fill="hold"/>
                                        <p:tgtEl>
                                          <p:spTgt spid="20"/>
                                        </p:tgtEl>
                                        <p:attrNameLst>
                                          <p:attrName>style.rotation</p:attrName>
                                        </p:attrNameLst>
                                      </p:cBhvr>
                                      <p:tavLst>
                                        <p:tav tm="0">
                                          <p:val>
                                            <p:fltVal val="90"/>
                                          </p:val>
                                        </p:tav>
                                        <p:tav tm="100000">
                                          <p:val>
                                            <p:fltVal val="0"/>
                                          </p:val>
                                        </p:tav>
                                      </p:tavLst>
                                    </p:anim>
                                    <p:animEffect transition="in" filter="fade">
                                      <p:cBhvr>
                                        <p:cTn id="58" dur="100"/>
                                        <p:tgtEl>
                                          <p:spTgt spid="20"/>
                                        </p:tgtEl>
                                      </p:cBhvr>
                                    </p:animEffect>
                                  </p:childTnLst>
                                </p:cTn>
                              </p:par>
                            </p:childTnLst>
                          </p:cTn>
                        </p:par>
                        <p:par>
                          <p:cTn id="59" fill="hold">
                            <p:stCondLst>
                              <p:cond delay="1900"/>
                            </p:stCondLst>
                            <p:childTnLst>
                              <p:par>
                                <p:cTn id="60" presetID="31" presetClass="entr" presetSubtype="0" fill="hold" grpId="0" nodeType="afterEffect">
                                  <p:stCondLst>
                                    <p:cond delay="0"/>
                                  </p:stCondLst>
                                  <p:childTnLst>
                                    <p:set>
                                      <p:cBhvr>
                                        <p:cTn id="61" dur="1" fill="hold">
                                          <p:stCondLst>
                                            <p:cond delay="0"/>
                                          </p:stCondLst>
                                        </p:cTn>
                                        <p:tgtEl>
                                          <p:spTgt spid="21"/>
                                        </p:tgtEl>
                                        <p:attrNameLst>
                                          <p:attrName>style.visibility</p:attrName>
                                        </p:attrNameLst>
                                      </p:cBhvr>
                                      <p:to>
                                        <p:strVal val="visible"/>
                                      </p:to>
                                    </p:set>
                                    <p:anim calcmode="lin" valueType="num">
                                      <p:cBhvr>
                                        <p:cTn id="62" dur="100" fill="hold"/>
                                        <p:tgtEl>
                                          <p:spTgt spid="21"/>
                                        </p:tgtEl>
                                        <p:attrNameLst>
                                          <p:attrName>ppt_w</p:attrName>
                                        </p:attrNameLst>
                                      </p:cBhvr>
                                      <p:tavLst>
                                        <p:tav tm="0">
                                          <p:val>
                                            <p:fltVal val="0"/>
                                          </p:val>
                                        </p:tav>
                                        <p:tav tm="100000">
                                          <p:val>
                                            <p:strVal val="#ppt_w"/>
                                          </p:val>
                                        </p:tav>
                                      </p:tavLst>
                                    </p:anim>
                                    <p:anim calcmode="lin" valueType="num">
                                      <p:cBhvr>
                                        <p:cTn id="63" dur="100" fill="hold"/>
                                        <p:tgtEl>
                                          <p:spTgt spid="21"/>
                                        </p:tgtEl>
                                        <p:attrNameLst>
                                          <p:attrName>ppt_h</p:attrName>
                                        </p:attrNameLst>
                                      </p:cBhvr>
                                      <p:tavLst>
                                        <p:tav tm="0">
                                          <p:val>
                                            <p:fltVal val="0"/>
                                          </p:val>
                                        </p:tav>
                                        <p:tav tm="100000">
                                          <p:val>
                                            <p:strVal val="#ppt_h"/>
                                          </p:val>
                                        </p:tav>
                                      </p:tavLst>
                                    </p:anim>
                                    <p:anim calcmode="lin" valueType="num">
                                      <p:cBhvr>
                                        <p:cTn id="64" dur="100" fill="hold"/>
                                        <p:tgtEl>
                                          <p:spTgt spid="21"/>
                                        </p:tgtEl>
                                        <p:attrNameLst>
                                          <p:attrName>style.rotation</p:attrName>
                                        </p:attrNameLst>
                                      </p:cBhvr>
                                      <p:tavLst>
                                        <p:tav tm="0">
                                          <p:val>
                                            <p:fltVal val="90"/>
                                          </p:val>
                                        </p:tav>
                                        <p:tav tm="100000">
                                          <p:val>
                                            <p:fltVal val="0"/>
                                          </p:val>
                                        </p:tav>
                                      </p:tavLst>
                                    </p:anim>
                                    <p:animEffect transition="in" filter="fade">
                                      <p:cBhvr>
                                        <p:cTn id="65" dur="100"/>
                                        <p:tgtEl>
                                          <p:spTgt spid="21"/>
                                        </p:tgtEl>
                                      </p:cBhvr>
                                    </p:animEffect>
                                  </p:childTnLst>
                                </p:cTn>
                              </p:par>
                            </p:childTnLst>
                          </p:cTn>
                        </p:par>
                        <p:par>
                          <p:cTn id="66" fill="hold">
                            <p:stCondLst>
                              <p:cond delay="2000"/>
                            </p:stCondLst>
                            <p:childTnLst>
                              <p:par>
                                <p:cTn id="67" presetID="31" presetClass="entr" presetSubtype="0" fill="hold" grpId="0" nodeType="afterEffect">
                                  <p:stCondLst>
                                    <p:cond delay="0"/>
                                  </p:stCondLst>
                                  <p:childTnLst>
                                    <p:set>
                                      <p:cBhvr>
                                        <p:cTn id="68" dur="1" fill="hold">
                                          <p:stCondLst>
                                            <p:cond delay="0"/>
                                          </p:stCondLst>
                                        </p:cTn>
                                        <p:tgtEl>
                                          <p:spTgt spid="22"/>
                                        </p:tgtEl>
                                        <p:attrNameLst>
                                          <p:attrName>style.visibility</p:attrName>
                                        </p:attrNameLst>
                                      </p:cBhvr>
                                      <p:to>
                                        <p:strVal val="visible"/>
                                      </p:to>
                                    </p:set>
                                    <p:anim calcmode="lin" valueType="num">
                                      <p:cBhvr>
                                        <p:cTn id="69" dur="100" fill="hold"/>
                                        <p:tgtEl>
                                          <p:spTgt spid="22"/>
                                        </p:tgtEl>
                                        <p:attrNameLst>
                                          <p:attrName>ppt_w</p:attrName>
                                        </p:attrNameLst>
                                      </p:cBhvr>
                                      <p:tavLst>
                                        <p:tav tm="0">
                                          <p:val>
                                            <p:fltVal val="0"/>
                                          </p:val>
                                        </p:tav>
                                        <p:tav tm="100000">
                                          <p:val>
                                            <p:strVal val="#ppt_w"/>
                                          </p:val>
                                        </p:tav>
                                      </p:tavLst>
                                    </p:anim>
                                    <p:anim calcmode="lin" valueType="num">
                                      <p:cBhvr>
                                        <p:cTn id="70" dur="100" fill="hold"/>
                                        <p:tgtEl>
                                          <p:spTgt spid="22"/>
                                        </p:tgtEl>
                                        <p:attrNameLst>
                                          <p:attrName>ppt_h</p:attrName>
                                        </p:attrNameLst>
                                      </p:cBhvr>
                                      <p:tavLst>
                                        <p:tav tm="0">
                                          <p:val>
                                            <p:fltVal val="0"/>
                                          </p:val>
                                        </p:tav>
                                        <p:tav tm="100000">
                                          <p:val>
                                            <p:strVal val="#ppt_h"/>
                                          </p:val>
                                        </p:tav>
                                      </p:tavLst>
                                    </p:anim>
                                    <p:anim calcmode="lin" valueType="num">
                                      <p:cBhvr>
                                        <p:cTn id="71" dur="100" fill="hold"/>
                                        <p:tgtEl>
                                          <p:spTgt spid="22"/>
                                        </p:tgtEl>
                                        <p:attrNameLst>
                                          <p:attrName>style.rotation</p:attrName>
                                        </p:attrNameLst>
                                      </p:cBhvr>
                                      <p:tavLst>
                                        <p:tav tm="0">
                                          <p:val>
                                            <p:fltVal val="90"/>
                                          </p:val>
                                        </p:tav>
                                        <p:tav tm="100000">
                                          <p:val>
                                            <p:fltVal val="0"/>
                                          </p:val>
                                        </p:tav>
                                      </p:tavLst>
                                    </p:anim>
                                    <p:animEffect transition="in" filter="fade">
                                      <p:cBhvr>
                                        <p:cTn id="72" dur="100"/>
                                        <p:tgtEl>
                                          <p:spTgt spid="22"/>
                                        </p:tgtEl>
                                      </p:cBhvr>
                                    </p:animEffect>
                                  </p:childTnLst>
                                </p:cTn>
                              </p:par>
                            </p:childTnLst>
                          </p:cTn>
                        </p:par>
                        <p:par>
                          <p:cTn id="73" fill="hold">
                            <p:stCondLst>
                              <p:cond delay="2100"/>
                            </p:stCondLst>
                            <p:childTnLst>
                              <p:par>
                                <p:cTn id="74" presetID="1" presetClass="entr" presetSubtype="0" fill="hold" nodeType="afterEffect">
                                  <p:stCondLst>
                                    <p:cond delay="0"/>
                                  </p:stCondLst>
                                  <p:childTnLst>
                                    <p:set>
                                      <p:cBhvr>
                                        <p:cTn id="75" dur="1" fill="hold">
                                          <p:stCondLst>
                                            <p:cond delay="0"/>
                                          </p:stCondLst>
                                        </p:cTn>
                                        <p:tgtEl>
                                          <p:spTgt spid="53"/>
                                        </p:tgtEl>
                                        <p:attrNameLst>
                                          <p:attrName>style.visibility</p:attrName>
                                        </p:attrNameLst>
                                      </p:cBhvr>
                                      <p:to>
                                        <p:strVal val="visible"/>
                                      </p:to>
                                    </p:set>
                                  </p:childTnLst>
                                </p:cTn>
                              </p:par>
                            </p:childTnLst>
                          </p:cTn>
                        </p:par>
                        <p:par>
                          <p:cTn id="76" fill="hold">
                            <p:stCondLst>
                              <p:cond delay="2100"/>
                            </p:stCondLst>
                            <p:childTnLst>
                              <p:par>
                                <p:cTn id="77" presetID="10" presetClass="entr" presetSubtype="0" fill="hold"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250"/>
                                        <p:tgtEl>
                                          <p:spTgt spid="23"/>
                                        </p:tgtEl>
                                      </p:cBhvr>
                                    </p:animEffect>
                                  </p:childTnLst>
                                </p:cTn>
                              </p:par>
                              <p:par>
                                <p:cTn id="80" presetID="8" presetClass="emph" presetSubtype="0" decel="50000" fill="hold" nodeType="withEffect">
                                  <p:stCondLst>
                                    <p:cond delay="0"/>
                                  </p:stCondLst>
                                  <p:childTnLst>
                                    <p:animRot by="43200000">
                                      <p:cBhvr>
                                        <p:cTn id="81" dur="500" fill="hold"/>
                                        <p:tgtEl>
                                          <p:spTgt spid="23"/>
                                        </p:tgtEl>
                                        <p:attrNameLst>
                                          <p:attrName>r</p:attrName>
                                        </p:attrNameLst>
                                      </p:cBhvr>
                                    </p:animRot>
                                  </p:childTnLst>
                                </p:cTn>
                              </p:par>
                            </p:childTnLst>
                          </p:cTn>
                        </p:par>
                        <p:par>
                          <p:cTn id="82" fill="hold">
                            <p:stCondLst>
                              <p:cond delay="2600"/>
                            </p:stCondLst>
                            <p:childTnLst>
                              <p:par>
                                <p:cTn id="83" presetID="31" presetClass="entr" presetSubtype="0" fill="hold" grpId="0" nodeType="afterEffect">
                                  <p:stCondLst>
                                    <p:cond delay="0"/>
                                  </p:stCondLst>
                                  <p:childTnLst>
                                    <p:set>
                                      <p:cBhvr>
                                        <p:cTn id="84" dur="1" fill="hold">
                                          <p:stCondLst>
                                            <p:cond delay="0"/>
                                          </p:stCondLst>
                                        </p:cTn>
                                        <p:tgtEl>
                                          <p:spTgt spid="24"/>
                                        </p:tgtEl>
                                        <p:attrNameLst>
                                          <p:attrName>style.visibility</p:attrName>
                                        </p:attrNameLst>
                                      </p:cBhvr>
                                      <p:to>
                                        <p:strVal val="visible"/>
                                      </p:to>
                                    </p:set>
                                    <p:anim calcmode="lin" valueType="num">
                                      <p:cBhvr>
                                        <p:cTn id="85" dur="100" fill="hold"/>
                                        <p:tgtEl>
                                          <p:spTgt spid="24"/>
                                        </p:tgtEl>
                                        <p:attrNameLst>
                                          <p:attrName>ppt_w</p:attrName>
                                        </p:attrNameLst>
                                      </p:cBhvr>
                                      <p:tavLst>
                                        <p:tav tm="0">
                                          <p:val>
                                            <p:fltVal val="0"/>
                                          </p:val>
                                        </p:tav>
                                        <p:tav tm="100000">
                                          <p:val>
                                            <p:strVal val="#ppt_w"/>
                                          </p:val>
                                        </p:tav>
                                      </p:tavLst>
                                    </p:anim>
                                    <p:anim calcmode="lin" valueType="num">
                                      <p:cBhvr>
                                        <p:cTn id="86" dur="100" fill="hold"/>
                                        <p:tgtEl>
                                          <p:spTgt spid="24"/>
                                        </p:tgtEl>
                                        <p:attrNameLst>
                                          <p:attrName>ppt_h</p:attrName>
                                        </p:attrNameLst>
                                      </p:cBhvr>
                                      <p:tavLst>
                                        <p:tav tm="0">
                                          <p:val>
                                            <p:fltVal val="0"/>
                                          </p:val>
                                        </p:tav>
                                        <p:tav tm="100000">
                                          <p:val>
                                            <p:strVal val="#ppt_h"/>
                                          </p:val>
                                        </p:tav>
                                      </p:tavLst>
                                    </p:anim>
                                    <p:anim calcmode="lin" valueType="num">
                                      <p:cBhvr>
                                        <p:cTn id="87" dur="100" fill="hold"/>
                                        <p:tgtEl>
                                          <p:spTgt spid="24"/>
                                        </p:tgtEl>
                                        <p:attrNameLst>
                                          <p:attrName>style.rotation</p:attrName>
                                        </p:attrNameLst>
                                      </p:cBhvr>
                                      <p:tavLst>
                                        <p:tav tm="0">
                                          <p:val>
                                            <p:fltVal val="90"/>
                                          </p:val>
                                        </p:tav>
                                        <p:tav tm="100000">
                                          <p:val>
                                            <p:fltVal val="0"/>
                                          </p:val>
                                        </p:tav>
                                      </p:tavLst>
                                    </p:anim>
                                    <p:animEffect transition="in" filter="fade">
                                      <p:cBhvr>
                                        <p:cTn id="88" dur="100"/>
                                        <p:tgtEl>
                                          <p:spTgt spid="24"/>
                                        </p:tgtEl>
                                      </p:cBhvr>
                                    </p:animEffect>
                                  </p:childTnLst>
                                </p:cTn>
                              </p:par>
                            </p:childTnLst>
                          </p:cTn>
                        </p:par>
                        <p:par>
                          <p:cTn id="89" fill="hold">
                            <p:stCondLst>
                              <p:cond delay="2700"/>
                            </p:stCondLst>
                            <p:childTnLst>
                              <p:par>
                                <p:cTn id="90" presetID="31" presetClass="entr" presetSubtype="0" fill="hold" grpId="0" nodeType="afterEffect">
                                  <p:stCondLst>
                                    <p:cond delay="0"/>
                                  </p:stCondLst>
                                  <p:childTnLst>
                                    <p:set>
                                      <p:cBhvr>
                                        <p:cTn id="91" dur="1" fill="hold">
                                          <p:stCondLst>
                                            <p:cond delay="0"/>
                                          </p:stCondLst>
                                        </p:cTn>
                                        <p:tgtEl>
                                          <p:spTgt spid="25"/>
                                        </p:tgtEl>
                                        <p:attrNameLst>
                                          <p:attrName>style.visibility</p:attrName>
                                        </p:attrNameLst>
                                      </p:cBhvr>
                                      <p:to>
                                        <p:strVal val="visible"/>
                                      </p:to>
                                    </p:set>
                                    <p:anim calcmode="lin" valueType="num">
                                      <p:cBhvr>
                                        <p:cTn id="92" dur="100" fill="hold"/>
                                        <p:tgtEl>
                                          <p:spTgt spid="25"/>
                                        </p:tgtEl>
                                        <p:attrNameLst>
                                          <p:attrName>ppt_w</p:attrName>
                                        </p:attrNameLst>
                                      </p:cBhvr>
                                      <p:tavLst>
                                        <p:tav tm="0">
                                          <p:val>
                                            <p:fltVal val="0"/>
                                          </p:val>
                                        </p:tav>
                                        <p:tav tm="100000">
                                          <p:val>
                                            <p:strVal val="#ppt_w"/>
                                          </p:val>
                                        </p:tav>
                                      </p:tavLst>
                                    </p:anim>
                                    <p:anim calcmode="lin" valueType="num">
                                      <p:cBhvr>
                                        <p:cTn id="93" dur="100" fill="hold"/>
                                        <p:tgtEl>
                                          <p:spTgt spid="25"/>
                                        </p:tgtEl>
                                        <p:attrNameLst>
                                          <p:attrName>ppt_h</p:attrName>
                                        </p:attrNameLst>
                                      </p:cBhvr>
                                      <p:tavLst>
                                        <p:tav tm="0">
                                          <p:val>
                                            <p:fltVal val="0"/>
                                          </p:val>
                                        </p:tav>
                                        <p:tav tm="100000">
                                          <p:val>
                                            <p:strVal val="#ppt_h"/>
                                          </p:val>
                                        </p:tav>
                                      </p:tavLst>
                                    </p:anim>
                                    <p:anim calcmode="lin" valueType="num">
                                      <p:cBhvr>
                                        <p:cTn id="94" dur="100" fill="hold"/>
                                        <p:tgtEl>
                                          <p:spTgt spid="25"/>
                                        </p:tgtEl>
                                        <p:attrNameLst>
                                          <p:attrName>style.rotation</p:attrName>
                                        </p:attrNameLst>
                                      </p:cBhvr>
                                      <p:tavLst>
                                        <p:tav tm="0">
                                          <p:val>
                                            <p:fltVal val="90"/>
                                          </p:val>
                                        </p:tav>
                                        <p:tav tm="100000">
                                          <p:val>
                                            <p:fltVal val="0"/>
                                          </p:val>
                                        </p:tav>
                                      </p:tavLst>
                                    </p:anim>
                                    <p:animEffect transition="in" filter="fade">
                                      <p:cBhvr>
                                        <p:cTn id="95" dur="100"/>
                                        <p:tgtEl>
                                          <p:spTgt spid="25"/>
                                        </p:tgtEl>
                                      </p:cBhvr>
                                    </p:animEffect>
                                  </p:childTnLst>
                                </p:cTn>
                              </p:par>
                              <p:par>
                                <p:cTn id="96" presetID="1" presetClass="entr" presetSubtype="0" fill="hold" nodeType="withEffect">
                                  <p:stCondLst>
                                    <p:cond delay="0"/>
                                  </p:stCondLst>
                                  <p:childTnLst>
                                    <p:set>
                                      <p:cBhvr>
                                        <p:cTn id="97" dur="1" fill="hold">
                                          <p:stCondLst>
                                            <p:cond delay="0"/>
                                          </p:stCondLst>
                                        </p:cTn>
                                        <p:tgtEl>
                                          <p:spTgt spid="56"/>
                                        </p:tgtEl>
                                        <p:attrNameLst>
                                          <p:attrName>style.visibility</p:attrName>
                                        </p:attrNameLst>
                                      </p:cBhvr>
                                      <p:to>
                                        <p:strVal val="visible"/>
                                      </p:to>
                                    </p:set>
                                  </p:childTnLst>
                                </p:cTn>
                              </p:par>
                            </p:childTnLst>
                          </p:cTn>
                        </p:par>
                        <p:par>
                          <p:cTn id="98" fill="hold">
                            <p:stCondLst>
                              <p:cond delay="2800"/>
                            </p:stCondLst>
                            <p:childTnLst>
                              <p:par>
                                <p:cTn id="99" presetID="10" presetClass="entr" presetSubtype="0" fill="hold" nodeType="afterEffect">
                                  <p:stCondLst>
                                    <p:cond delay="0"/>
                                  </p:stCondLst>
                                  <p:childTnLst>
                                    <p:set>
                                      <p:cBhvr>
                                        <p:cTn id="100" dur="1" fill="hold">
                                          <p:stCondLst>
                                            <p:cond delay="0"/>
                                          </p:stCondLst>
                                        </p:cTn>
                                        <p:tgtEl>
                                          <p:spTgt spid="26"/>
                                        </p:tgtEl>
                                        <p:attrNameLst>
                                          <p:attrName>style.visibility</p:attrName>
                                        </p:attrNameLst>
                                      </p:cBhvr>
                                      <p:to>
                                        <p:strVal val="visible"/>
                                      </p:to>
                                    </p:set>
                                    <p:animEffect transition="in" filter="fade">
                                      <p:cBhvr>
                                        <p:cTn id="101" dur="250"/>
                                        <p:tgtEl>
                                          <p:spTgt spid="26"/>
                                        </p:tgtEl>
                                      </p:cBhvr>
                                    </p:animEffect>
                                  </p:childTnLst>
                                </p:cTn>
                              </p:par>
                              <p:par>
                                <p:cTn id="102" presetID="8" presetClass="emph" presetSubtype="0" decel="50000" fill="hold" nodeType="withEffect">
                                  <p:stCondLst>
                                    <p:cond delay="0"/>
                                  </p:stCondLst>
                                  <p:childTnLst>
                                    <p:animRot by="43200000">
                                      <p:cBhvr>
                                        <p:cTn id="103" dur="500" fill="hold"/>
                                        <p:tgtEl>
                                          <p:spTgt spid="26"/>
                                        </p:tgtEl>
                                        <p:attrNameLst>
                                          <p:attrName>r</p:attrName>
                                        </p:attrNameLst>
                                      </p:cBhvr>
                                    </p:animRot>
                                  </p:childTnLst>
                                </p:cTn>
                              </p:par>
                            </p:childTnLst>
                          </p:cTn>
                        </p:par>
                        <p:par>
                          <p:cTn id="104" fill="hold">
                            <p:stCondLst>
                              <p:cond delay="3300"/>
                            </p:stCondLst>
                            <p:childTnLst>
                              <p:par>
                                <p:cTn id="105" presetID="31" presetClass="entr" presetSubtype="0" fill="hold" grpId="0" nodeType="afterEffect">
                                  <p:stCondLst>
                                    <p:cond delay="0"/>
                                  </p:stCondLst>
                                  <p:childTnLst>
                                    <p:set>
                                      <p:cBhvr>
                                        <p:cTn id="106" dur="1" fill="hold">
                                          <p:stCondLst>
                                            <p:cond delay="0"/>
                                          </p:stCondLst>
                                        </p:cTn>
                                        <p:tgtEl>
                                          <p:spTgt spid="27"/>
                                        </p:tgtEl>
                                        <p:attrNameLst>
                                          <p:attrName>style.visibility</p:attrName>
                                        </p:attrNameLst>
                                      </p:cBhvr>
                                      <p:to>
                                        <p:strVal val="visible"/>
                                      </p:to>
                                    </p:set>
                                    <p:anim calcmode="lin" valueType="num">
                                      <p:cBhvr>
                                        <p:cTn id="107" dur="100" fill="hold"/>
                                        <p:tgtEl>
                                          <p:spTgt spid="27"/>
                                        </p:tgtEl>
                                        <p:attrNameLst>
                                          <p:attrName>ppt_w</p:attrName>
                                        </p:attrNameLst>
                                      </p:cBhvr>
                                      <p:tavLst>
                                        <p:tav tm="0">
                                          <p:val>
                                            <p:fltVal val="0"/>
                                          </p:val>
                                        </p:tav>
                                        <p:tav tm="100000">
                                          <p:val>
                                            <p:strVal val="#ppt_w"/>
                                          </p:val>
                                        </p:tav>
                                      </p:tavLst>
                                    </p:anim>
                                    <p:anim calcmode="lin" valueType="num">
                                      <p:cBhvr>
                                        <p:cTn id="108" dur="100" fill="hold"/>
                                        <p:tgtEl>
                                          <p:spTgt spid="27"/>
                                        </p:tgtEl>
                                        <p:attrNameLst>
                                          <p:attrName>ppt_h</p:attrName>
                                        </p:attrNameLst>
                                      </p:cBhvr>
                                      <p:tavLst>
                                        <p:tav tm="0">
                                          <p:val>
                                            <p:fltVal val="0"/>
                                          </p:val>
                                        </p:tav>
                                        <p:tav tm="100000">
                                          <p:val>
                                            <p:strVal val="#ppt_h"/>
                                          </p:val>
                                        </p:tav>
                                      </p:tavLst>
                                    </p:anim>
                                    <p:anim calcmode="lin" valueType="num">
                                      <p:cBhvr>
                                        <p:cTn id="109" dur="100" fill="hold"/>
                                        <p:tgtEl>
                                          <p:spTgt spid="27"/>
                                        </p:tgtEl>
                                        <p:attrNameLst>
                                          <p:attrName>style.rotation</p:attrName>
                                        </p:attrNameLst>
                                      </p:cBhvr>
                                      <p:tavLst>
                                        <p:tav tm="0">
                                          <p:val>
                                            <p:fltVal val="90"/>
                                          </p:val>
                                        </p:tav>
                                        <p:tav tm="100000">
                                          <p:val>
                                            <p:fltVal val="0"/>
                                          </p:val>
                                        </p:tav>
                                      </p:tavLst>
                                    </p:anim>
                                    <p:animEffect transition="in" filter="fade">
                                      <p:cBhvr>
                                        <p:cTn id="110" dur="100"/>
                                        <p:tgtEl>
                                          <p:spTgt spid="27"/>
                                        </p:tgtEl>
                                      </p:cBhvr>
                                    </p:animEffect>
                                  </p:childTnLst>
                                </p:cTn>
                              </p:par>
                            </p:childTnLst>
                          </p:cTn>
                        </p:par>
                        <p:par>
                          <p:cTn id="111" fill="hold">
                            <p:stCondLst>
                              <p:cond delay="3400"/>
                            </p:stCondLst>
                            <p:childTnLst>
                              <p:par>
                                <p:cTn id="112" presetID="31" presetClass="entr" presetSubtype="0" fill="hold" grpId="0" nodeType="afterEffect">
                                  <p:stCondLst>
                                    <p:cond delay="0"/>
                                  </p:stCondLst>
                                  <p:childTnLst>
                                    <p:set>
                                      <p:cBhvr>
                                        <p:cTn id="113" dur="1" fill="hold">
                                          <p:stCondLst>
                                            <p:cond delay="0"/>
                                          </p:stCondLst>
                                        </p:cTn>
                                        <p:tgtEl>
                                          <p:spTgt spid="28"/>
                                        </p:tgtEl>
                                        <p:attrNameLst>
                                          <p:attrName>style.visibility</p:attrName>
                                        </p:attrNameLst>
                                      </p:cBhvr>
                                      <p:to>
                                        <p:strVal val="visible"/>
                                      </p:to>
                                    </p:set>
                                    <p:anim calcmode="lin" valueType="num">
                                      <p:cBhvr>
                                        <p:cTn id="114" dur="100" fill="hold"/>
                                        <p:tgtEl>
                                          <p:spTgt spid="28"/>
                                        </p:tgtEl>
                                        <p:attrNameLst>
                                          <p:attrName>ppt_w</p:attrName>
                                        </p:attrNameLst>
                                      </p:cBhvr>
                                      <p:tavLst>
                                        <p:tav tm="0">
                                          <p:val>
                                            <p:fltVal val="0"/>
                                          </p:val>
                                        </p:tav>
                                        <p:tav tm="100000">
                                          <p:val>
                                            <p:strVal val="#ppt_w"/>
                                          </p:val>
                                        </p:tav>
                                      </p:tavLst>
                                    </p:anim>
                                    <p:anim calcmode="lin" valueType="num">
                                      <p:cBhvr>
                                        <p:cTn id="115" dur="100" fill="hold"/>
                                        <p:tgtEl>
                                          <p:spTgt spid="28"/>
                                        </p:tgtEl>
                                        <p:attrNameLst>
                                          <p:attrName>ppt_h</p:attrName>
                                        </p:attrNameLst>
                                      </p:cBhvr>
                                      <p:tavLst>
                                        <p:tav tm="0">
                                          <p:val>
                                            <p:fltVal val="0"/>
                                          </p:val>
                                        </p:tav>
                                        <p:tav tm="100000">
                                          <p:val>
                                            <p:strVal val="#ppt_h"/>
                                          </p:val>
                                        </p:tav>
                                      </p:tavLst>
                                    </p:anim>
                                    <p:anim calcmode="lin" valueType="num">
                                      <p:cBhvr>
                                        <p:cTn id="116" dur="100" fill="hold"/>
                                        <p:tgtEl>
                                          <p:spTgt spid="28"/>
                                        </p:tgtEl>
                                        <p:attrNameLst>
                                          <p:attrName>style.rotation</p:attrName>
                                        </p:attrNameLst>
                                      </p:cBhvr>
                                      <p:tavLst>
                                        <p:tav tm="0">
                                          <p:val>
                                            <p:fltVal val="90"/>
                                          </p:val>
                                        </p:tav>
                                        <p:tav tm="100000">
                                          <p:val>
                                            <p:fltVal val="0"/>
                                          </p:val>
                                        </p:tav>
                                      </p:tavLst>
                                    </p:anim>
                                    <p:animEffect transition="in" filter="fade">
                                      <p:cBhvr>
                                        <p:cTn id="117" dur="100"/>
                                        <p:tgtEl>
                                          <p:spTgt spid="28"/>
                                        </p:tgtEl>
                                      </p:cBhvr>
                                    </p:animEffect>
                                  </p:childTnLst>
                                </p:cTn>
                              </p:par>
                            </p:childTnLst>
                          </p:cTn>
                        </p:par>
                        <p:par>
                          <p:cTn id="118" fill="hold">
                            <p:stCondLst>
                              <p:cond delay="3500"/>
                            </p:stCondLst>
                            <p:childTnLst>
                              <p:par>
                                <p:cTn id="119" presetID="31" presetClass="entr" presetSubtype="0" fill="hold" grpId="0" nodeType="afterEffect">
                                  <p:stCondLst>
                                    <p:cond delay="0"/>
                                  </p:stCondLst>
                                  <p:childTnLst>
                                    <p:set>
                                      <p:cBhvr>
                                        <p:cTn id="120" dur="1" fill="hold">
                                          <p:stCondLst>
                                            <p:cond delay="0"/>
                                          </p:stCondLst>
                                        </p:cTn>
                                        <p:tgtEl>
                                          <p:spTgt spid="29"/>
                                        </p:tgtEl>
                                        <p:attrNameLst>
                                          <p:attrName>style.visibility</p:attrName>
                                        </p:attrNameLst>
                                      </p:cBhvr>
                                      <p:to>
                                        <p:strVal val="visible"/>
                                      </p:to>
                                    </p:set>
                                    <p:anim calcmode="lin" valueType="num">
                                      <p:cBhvr>
                                        <p:cTn id="121" dur="100" fill="hold"/>
                                        <p:tgtEl>
                                          <p:spTgt spid="29"/>
                                        </p:tgtEl>
                                        <p:attrNameLst>
                                          <p:attrName>ppt_w</p:attrName>
                                        </p:attrNameLst>
                                      </p:cBhvr>
                                      <p:tavLst>
                                        <p:tav tm="0">
                                          <p:val>
                                            <p:fltVal val="0"/>
                                          </p:val>
                                        </p:tav>
                                        <p:tav tm="100000">
                                          <p:val>
                                            <p:strVal val="#ppt_w"/>
                                          </p:val>
                                        </p:tav>
                                      </p:tavLst>
                                    </p:anim>
                                    <p:anim calcmode="lin" valueType="num">
                                      <p:cBhvr>
                                        <p:cTn id="122" dur="100" fill="hold"/>
                                        <p:tgtEl>
                                          <p:spTgt spid="29"/>
                                        </p:tgtEl>
                                        <p:attrNameLst>
                                          <p:attrName>ppt_h</p:attrName>
                                        </p:attrNameLst>
                                      </p:cBhvr>
                                      <p:tavLst>
                                        <p:tav tm="0">
                                          <p:val>
                                            <p:fltVal val="0"/>
                                          </p:val>
                                        </p:tav>
                                        <p:tav tm="100000">
                                          <p:val>
                                            <p:strVal val="#ppt_h"/>
                                          </p:val>
                                        </p:tav>
                                      </p:tavLst>
                                    </p:anim>
                                    <p:anim calcmode="lin" valueType="num">
                                      <p:cBhvr>
                                        <p:cTn id="123" dur="100" fill="hold"/>
                                        <p:tgtEl>
                                          <p:spTgt spid="29"/>
                                        </p:tgtEl>
                                        <p:attrNameLst>
                                          <p:attrName>style.rotation</p:attrName>
                                        </p:attrNameLst>
                                      </p:cBhvr>
                                      <p:tavLst>
                                        <p:tav tm="0">
                                          <p:val>
                                            <p:fltVal val="90"/>
                                          </p:val>
                                        </p:tav>
                                        <p:tav tm="100000">
                                          <p:val>
                                            <p:fltVal val="0"/>
                                          </p:val>
                                        </p:tav>
                                      </p:tavLst>
                                    </p:anim>
                                    <p:animEffect transition="in" filter="fade">
                                      <p:cBhvr>
                                        <p:cTn id="124" dur="100"/>
                                        <p:tgtEl>
                                          <p:spTgt spid="29"/>
                                        </p:tgtEl>
                                      </p:cBhvr>
                                    </p:animEffect>
                                  </p:childTnLst>
                                </p:cTn>
                              </p:par>
                            </p:childTnLst>
                          </p:cTn>
                        </p:par>
                        <p:par>
                          <p:cTn id="125" fill="hold">
                            <p:stCondLst>
                              <p:cond delay="3600"/>
                            </p:stCondLst>
                            <p:childTnLst>
                              <p:par>
                                <p:cTn id="126" presetID="10" presetClass="entr" presetSubtype="0" fill="hold" nodeType="afterEffect">
                                  <p:stCondLst>
                                    <p:cond delay="0"/>
                                  </p:stCondLst>
                                  <p:childTnLst>
                                    <p:set>
                                      <p:cBhvr>
                                        <p:cTn id="127" dur="1" fill="hold">
                                          <p:stCondLst>
                                            <p:cond delay="0"/>
                                          </p:stCondLst>
                                        </p:cTn>
                                        <p:tgtEl>
                                          <p:spTgt spid="30"/>
                                        </p:tgtEl>
                                        <p:attrNameLst>
                                          <p:attrName>style.visibility</p:attrName>
                                        </p:attrNameLst>
                                      </p:cBhvr>
                                      <p:to>
                                        <p:strVal val="visible"/>
                                      </p:to>
                                    </p:set>
                                    <p:animEffect transition="in" filter="fade">
                                      <p:cBhvr>
                                        <p:cTn id="128" dur="500"/>
                                        <p:tgtEl>
                                          <p:spTgt spid="30"/>
                                        </p:tgtEl>
                                      </p:cBhvr>
                                    </p:animEffect>
                                  </p:childTnLst>
                                </p:cTn>
                              </p:par>
                              <p:par>
                                <p:cTn id="129" presetID="10" presetClass="entr" presetSubtype="0" fill="hold" nodeType="withEffect">
                                  <p:stCondLst>
                                    <p:cond delay="0"/>
                                  </p:stCondLst>
                                  <p:childTnLst>
                                    <p:set>
                                      <p:cBhvr>
                                        <p:cTn id="130" dur="1" fill="hold">
                                          <p:stCondLst>
                                            <p:cond delay="0"/>
                                          </p:stCondLst>
                                        </p:cTn>
                                        <p:tgtEl>
                                          <p:spTgt spid="31"/>
                                        </p:tgtEl>
                                        <p:attrNameLst>
                                          <p:attrName>style.visibility</p:attrName>
                                        </p:attrNameLst>
                                      </p:cBhvr>
                                      <p:to>
                                        <p:strVal val="visible"/>
                                      </p:to>
                                    </p:set>
                                    <p:animEffect transition="in" filter="fade">
                                      <p:cBhvr>
                                        <p:cTn id="131" dur="500"/>
                                        <p:tgtEl>
                                          <p:spTgt spid="31"/>
                                        </p:tgtEl>
                                      </p:cBhvr>
                                    </p:animEffect>
                                  </p:childTnLst>
                                </p:cTn>
                              </p:par>
                              <p:par>
                                <p:cTn id="132" presetID="10" presetClass="entr" presetSubtype="0" fill="hold" nodeType="withEffect">
                                  <p:stCondLst>
                                    <p:cond delay="0"/>
                                  </p:stCondLst>
                                  <p:childTnLst>
                                    <p:set>
                                      <p:cBhvr>
                                        <p:cTn id="133" dur="1" fill="hold">
                                          <p:stCondLst>
                                            <p:cond delay="0"/>
                                          </p:stCondLst>
                                        </p:cTn>
                                        <p:tgtEl>
                                          <p:spTgt spid="32"/>
                                        </p:tgtEl>
                                        <p:attrNameLst>
                                          <p:attrName>style.visibility</p:attrName>
                                        </p:attrNameLst>
                                      </p:cBhvr>
                                      <p:to>
                                        <p:strVal val="visible"/>
                                      </p:to>
                                    </p:set>
                                    <p:animEffect transition="in" filter="fade">
                                      <p:cBhvr>
                                        <p:cTn id="134" dur="500"/>
                                        <p:tgtEl>
                                          <p:spTgt spid="32"/>
                                        </p:tgtEl>
                                      </p:cBhvr>
                                    </p:animEffect>
                                  </p:childTnLst>
                                </p:cTn>
                              </p:par>
                              <p:par>
                                <p:cTn id="135" presetID="10" presetClass="entr" presetSubtype="0" fill="hold" nodeType="withEffect">
                                  <p:stCondLst>
                                    <p:cond delay="0"/>
                                  </p:stCondLst>
                                  <p:childTnLst>
                                    <p:set>
                                      <p:cBhvr>
                                        <p:cTn id="136" dur="1" fill="hold">
                                          <p:stCondLst>
                                            <p:cond delay="0"/>
                                          </p:stCondLst>
                                        </p:cTn>
                                        <p:tgtEl>
                                          <p:spTgt spid="33"/>
                                        </p:tgtEl>
                                        <p:attrNameLst>
                                          <p:attrName>style.visibility</p:attrName>
                                        </p:attrNameLst>
                                      </p:cBhvr>
                                      <p:to>
                                        <p:strVal val="visible"/>
                                      </p:to>
                                    </p:set>
                                    <p:animEffect transition="in" filter="fade">
                                      <p:cBhvr>
                                        <p:cTn id="137" dur="500"/>
                                        <p:tgtEl>
                                          <p:spTgt spid="33"/>
                                        </p:tgtEl>
                                      </p:cBhvr>
                                    </p:animEffect>
                                  </p:childTnLst>
                                </p:cTn>
                              </p:par>
                              <p:par>
                                <p:cTn id="138" presetID="10" presetClass="entr" presetSubtype="0" fill="hold" nodeType="withEffect">
                                  <p:stCondLst>
                                    <p:cond delay="0"/>
                                  </p:stCondLst>
                                  <p:childTnLst>
                                    <p:set>
                                      <p:cBhvr>
                                        <p:cTn id="139" dur="1" fill="hold">
                                          <p:stCondLst>
                                            <p:cond delay="0"/>
                                          </p:stCondLst>
                                        </p:cTn>
                                        <p:tgtEl>
                                          <p:spTgt spid="34"/>
                                        </p:tgtEl>
                                        <p:attrNameLst>
                                          <p:attrName>style.visibility</p:attrName>
                                        </p:attrNameLst>
                                      </p:cBhvr>
                                      <p:to>
                                        <p:strVal val="visible"/>
                                      </p:to>
                                    </p:set>
                                    <p:animEffect transition="in" filter="fade">
                                      <p:cBhvr>
                                        <p:cTn id="140" dur="500"/>
                                        <p:tgtEl>
                                          <p:spTgt spid="34"/>
                                        </p:tgtEl>
                                      </p:cBhvr>
                                    </p:animEffect>
                                  </p:childTnLst>
                                </p:cTn>
                              </p:par>
                              <p:par>
                                <p:cTn id="141" presetID="10" presetClass="entr" presetSubtype="0" fill="hold" nodeType="withEffect">
                                  <p:stCondLst>
                                    <p:cond delay="0"/>
                                  </p:stCondLst>
                                  <p:childTnLst>
                                    <p:set>
                                      <p:cBhvr>
                                        <p:cTn id="142" dur="1" fill="hold">
                                          <p:stCondLst>
                                            <p:cond delay="0"/>
                                          </p:stCondLst>
                                        </p:cTn>
                                        <p:tgtEl>
                                          <p:spTgt spid="66"/>
                                        </p:tgtEl>
                                        <p:attrNameLst>
                                          <p:attrName>style.visibility</p:attrName>
                                        </p:attrNameLst>
                                      </p:cBhvr>
                                      <p:to>
                                        <p:strVal val="visible"/>
                                      </p:to>
                                    </p:set>
                                    <p:animEffect transition="in" filter="fade">
                                      <p:cBhvr>
                                        <p:cTn id="143" dur="500"/>
                                        <p:tgtEl>
                                          <p:spTgt spid="66"/>
                                        </p:tgtEl>
                                      </p:cBhvr>
                                    </p:animEffect>
                                  </p:childTnLst>
                                </p:cTn>
                              </p:par>
                              <p:par>
                                <p:cTn id="144" presetID="10" presetClass="entr" presetSubtype="0" fill="hold" nodeType="withEffect">
                                  <p:stCondLst>
                                    <p:cond delay="0"/>
                                  </p:stCondLst>
                                  <p:childTnLst>
                                    <p:set>
                                      <p:cBhvr>
                                        <p:cTn id="145" dur="1" fill="hold">
                                          <p:stCondLst>
                                            <p:cond delay="0"/>
                                          </p:stCondLst>
                                        </p:cTn>
                                        <p:tgtEl>
                                          <p:spTgt spid="61"/>
                                        </p:tgtEl>
                                        <p:attrNameLst>
                                          <p:attrName>style.visibility</p:attrName>
                                        </p:attrNameLst>
                                      </p:cBhvr>
                                      <p:to>
                                        <p:strVal val="visible"/>
                                      </p:to>
                                    </p:set>
                                    <p:animEffect transition="in" filter="fade">
                                      <p:cBhvr>
                                        <p:cTn id="146" dur="500"/>
                                        <p:tgtEl>
                                          <p:spTgt spid="61"/>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60"/>
                                        </p:tgtEl>
                                        <p:attrNameLst>
                                          <p:attrName>style.visibility</p:attrName>
                                        </p:attrNameLst>
                                      </p:cBhvr>
                                      <p:to>
                                        <p:strVal val="visible"/>
                                      </p:to>
                                    </p:set>
                                    <p:animEffect transition="in" filter="fade">
                                      <p:cBhvr>
                                        <p:cTn id="149" dur="500"/>
                                        <p:tgtEl>
                                          <p:spTgt spid="60"/>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59"/>
                                        </p:tgtEl>
                                        <p:attrNameLst>
                                          <p:attrName>style.visibility</p:attrName>
                                        </p:attrNameLst>
                                      </p:cBhvr>
                                      <p:to>
                                        <p:strVal val="visible"/>
                                      </p:to>
                                    </p:set>
                                    <p:animEffect transition="in" filter="fade">
                                      <p:cBhvr>
                                        <p:cTn id="152" dur="500"/>
                                        <p:tgtEl>
                                          <p:spTgt spid="59"/>
                                        </p:tgtEl>
                                      </p:cBhvr>
                                    </p:animEffect>
                                  </p:childTnLst>
                                </p:cTn>
                              </p:par>
                              <p:par>
                                <p:cTn id="153" presetID="10" presetClass="entr" presetSubtype="0" fill="hold" nodeType="withEffect">
                                  <p:stCondLst>
                                    <p:cond delay="0"/>
                                  </p:stCondLst>
                                  <p:childTnLst>
                                    <p:set>
                                      <p:cBhvr>
                                        <p:cTn id="154" dur="1" fill="hold">
                                          <p:stCondLst>
                                            <p:cond delay="0"/>
                                          </p:stCondLst>
                                        </p:cTn>
                                        <p:tgtEl>
                                          <p:spTgt spid="69"/>
                                        </p:tgtEl>
                                        <p:attrNameLst>
                                          <p:attrName>style.visibility</p:attrName>
                                        </p:attrNameLst>
                                      </p:cBhvr>
                                      <p:to>
                                        <p:strVal val="visible"/>
                                      </p:to>
                                    </p:set>
                                    <p:animEffect transition="in" filter="fade">
                                      <p:cBhvr>
                                        <p:cTn id="155"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20" grpId="0" animBg="1"/>
      <p:bldP spid="21" grpId="0" animBg="1"/>
      <p:bldP spid="22" grpId="0" animBg="1"/>
      <p:bldP spid="24" grpId="0" animBg="1"/>
      <p:bldP spid="25" grpId="0" animBg="1"/>
      <p:bldP spid="27" grpId="0" animBg="1"/>
      <p:bldP spid="28" grpId="0" animBg="1"/>
      <p:bldP spid="29" grpId="0" animBg="1"/>
      <p:bldP spid="59" grpId="0" animBg="1"/>
      <p:bldP spid="6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989EC0F-D879-48FB-A658-1AB18D63D555}"/>
              </a:ext>
            </a:extLst>
          </p:cNvPr>
          <p:cNvSpPr txBox="1"/>
          <p:nvPr/>
        </p:nvSpPr>
        <p:spPr>
          <a:xfrm>
            <a:off x="828040" y="828734"/>
            <a:ext cx="6366510"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Bring in your unique business data: Text &amp; Tags</a:t>
            </a:r>
          </a:p>
        </p:txBody>
      </p:sp>
      <p:sp>
        <p:nvSpPr>
          <p:cNvPr id="24" name="TextBox 23">
            <a:extLst>
              <a:ext uri="{FF2B5EF4-FFF2-40B4-BE49-F238E27FC236}">
                <a16:creationId xmlns:a16="http://schemas.microsoft.com/office/drawing/2014/main" id="{F43047AE-426B-4B07-8A7C-6365D9B96712}"/>
              </a:ext>
            </a:extLst>
          </p:cNvPr>
          <p:cNvSpPr txBox="1"/>
          <p:nvPr/>
        </p:nvSpPr>
        <p:spPr>
          <a:xfrm>
            <a:off x="828040" y="3003416"/>
            <a:ext cx="6516189" cy="861774"/>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startAt="2"/>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Point and click experience to build your unique AI classification model</a:t>
            </a:r>
          </a:p>
        </p:txBody>
      </p:sp>
      <p:sp>
        <p:nvSpPr>
          <p:cNvPr id="25" name="TextBox 24">
            <a:extLst>
              <a:ext uri="{FF2B5EF4-FFF2-40B4-BE49-F238E27FC236}">
                <a16:creationId xmlns:a16="http://schemas.microsoft.com/office/drawing/2014/main" id="{1A8C1820-50D9-4857-8E2A-8F1963C30249}"/>
              </a:ext>
            </a:extLst>
          </p:cNvPr>
          <p:cNvSpPr txBox="1"/>
          <p:nvPr/>
        </p:nvSpPr>
        <p:spPr>
          <a:xfrm>
            <a:off x="828040" y="5178098"/>
            <a:ext cx="5757804" cy="1292662"/>
          </a:xfrm>
          <a:prstGeom prst="rect">
            <a:avLst/>
          </a:prstGeom>
          <a:noFill/>
        </p:spPr>
        <p:txBody>
          <a:bodyPr wrap="square" lIns="0" tIns="0" rIns="0" bIns="0" rtlCol="0">
            <a:spAutoFit/>
          </a:bodyPr>
          <a:lstStyle/>
          <a:p>
            <a:pPr marL="514350" marR="0" lvl="0" indent="-514350" algn="l" defTabSz="914367" rtl="0" eaLnBrk="1" fontAlgn="auto" latinLnBrk="0" hangingPunct="1">
              <a:lnSpc>
                <a:spcPct val="100000"/>
              </a:lnSpc>
              <a:spcBef>
                <a:spcPts val="0"/>
              </a:spcBef>
              <a:spcAft>
                <a:spcPts val="0"/>
              </a:spcAft>
              <a:buClrTx/>
              <a:buSzPct val="100000"/>
              <a:buFont typeface="+mj-lt"/>
              <a:buAutoNum type="arabicPeriod" startAt="3"/>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Automate your text processing using Microsoft Flow and your AI model</a:t>
            </a:r>
          </a:p>
        </p:txBody>
      </p:sp>
      <p:sp>
        <p:nvSpPr>
          <p:cNvPr id="43" name="Rectangle: Rounded Corners 42">
            <a:extLst>
              <a:ext uri="{FF2B5EF4-FFF2-40B4-BE49-F238E27FC236}">
                <a16:creationId xmlns:a16="http://schemas.microsoft.com/office/drawing/2014/main" id="{C1CDEFD6-305C-412E-8456-B42BFCB09F7F}"/>
              </a:ext>
            </a:extLst>
          </p:cNvPr>
          <p:cNvSpPr/>
          <p:nvPr/>
        </p:nvSpPr>
        <p:spPr bwMode="auto">
          <a:xfrm>
            <a:off x="9307829" y="1421442"/>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44" name="Rectangle: Rounded Corners 43">
            <a:extLst>
              <a:ext uri="{FF2B5EF4-FFF2-40B4-BE49-F238E27FC236}">
                <a16:creationId xmlns:a16="http://schemas.microsoft.com/office/drawing/2014/main" id="{F91638AD-0554-4DF6-B834-1E7B129711C3}"/>
              </a:ext>
            </a:extLst>
          </p:cNvPr>
          <p:cNvSpPr/>
          <p:nvPr/>
        </p:nvSpPr>
        <p:spPr bwMode="auto">
          <a:xfrm>
            <a:off x="9688829" y="1421442"/>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45" name="Rectangle: Rounded Corners 44">
            <a:extLst>
              <a:ext uri="{FF2B5EF4-FFF2-40B4-BE49-F238E27FC236}">
                <a16:creationId xmlns:a16="http://schemas.microsoft.com/office/drawing/2014/main" id="{D3930915-66E5-4BCB-A0CB-FA0177D6E1B6}"/>
              </a:ext>
            </a:extLst>
          </p:cNvPr>
          <p:cNvSpPr/>
          <p:nvPr/>
        </p:nvSpPr>
        <p:spPr bwMode="auto">
          <a:xfrm>
            <a:off x="10069829" y="1421442"/>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46" name="Rectangle: Rounded Corners 45">
            <a:extLst>
              <a:ext uri="{FF2B5EF4-FFF2-40B4-BE49-F238E27FC236}">
                <a16:creationId xmlns:a16="http://schemas.microsoft.com/office/drawing/2014/main" id="{E288BDA8-4776-48D8-BFFB-9D9D191322F7}"/>
              </a:ext>
            </a:extLst>
          </p:cNvPr>
          <p:cNvSpPr/>
          <p:nvPr/>
        </p:nvSpPr>
        <p:spPr bwMode="auto">
          <a:xfrm>
            <a:off x="9307829" y="765422"/>
            <a:ext cx="681038"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47" name="Rectangle: Rounded Corners 46">
            <a:extLst>
              <a:ext uri="{FF2B5EF4-FFF2-40B4-BE49-F238E27FC236}">
                <a16:creationId xmlns:a16="http://schemas.microsoft.com/office/drawing/2014/main" id="{D4204836-85ED-4FC3-B3F3-48FDC9F2E244}"/>
              </a:ext>
            </a:extLst>
          </p:cNvPr>
          <p:cNvSpPr/>
          <p:nvPr/>
        </p:nvSpPr>
        <p:spPr bwMode="auto">
          <a:xfrm>
            <a:off x="9307829" y="1098961"/>
            <a:ext cx="562882"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48" name="Rectangle: Rounded Corners 47">
            <a:extLst>
              <a:ext uri="{FF2B5EF4-FFF2-40B4-BE49-F238E27FC236}">
                <a16:creationId xmlns:a16="http://schemas.microsoft.com/office/drawing/2014/main" id="{7B035FDB-4622-4CD7-9C3D-98F5FFB7E7A2}"/>
              </a:ext>
            </a:extLst>
          </p:cNvPr>
          <p:cNvSpPr/>
          <p:nvPr/>
        </p:nvSpPr>
        <p:spPr bwMode="auto">
          <a:xfrm>
            <a:off x="9938067" y="1098961"/>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cxnSp>
        <p:nvCxnSpPr>
          <p:cNvPr id="4" name="Straight Arrow Connector 3">
            <a:extLst>
              <a:ext uri="{FF2B5EF4-FFF2-40B4-BE49-F238E27FC236}">
                <a16:creationId xmlns:a16="http://schemas.microsoft.com/office/drawing/2014/main" id="{E65A3B1F-4530-483B-963D-2567944DDEF0}"/>
              </a:ext>
            </a:extLst>
          </p:cNvPr>
          <p:cNvCxnSpPr>
            <a:cxnSpLocks/>
          </p:cNvCxnSpPr>
          <p:nvPr/>
        </p:nvCxnSpPr>
        <p:spPr>
          <a:xfrm flipV="1">
            <a:off x="10595832" y="5106995"/>
            <a:ext cx="509761" cy="64633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13CAFBE-E768-4032-9ECB-F374EF614F8F}"/>
              </a:ext>
            </a:extLst>
          </p:cNvPr>
          <p:cNvCxnSpPr>
            <a:cxnSpLocks/>
            <a:endCxn id="84" idx="3"/>
          </p:cNvCxnSpPr>
          <p:nvPr/>
        </p:nvCxnSpPr>
        <p:spPr>
          <a:xfrm>
            <a:off x="10595832" y="5810479"/>
            <a:ext cx="1008146" cy="315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2D1B76FE-5FCB-4F70-917E-A15A864C1589}"/>
              </a:ext>
            </a:extLst>
          </p:cNvPr>
          <p:cNvCxnSpPr>
            <a:cxnSpLocks/>
          </p:cNvCxnSpPr>
          <p:nvPr/>
        </p:nvCxnSpPr>
        <p:spPr>
          <a:xfrm>
            <a:off x="10595832" y="5911918"/>
            <a:ext cx="480559" cy="57017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7D1F4920-2674-4F9C-B6BD-F43A136E8AA8}"/>
              </a:ext>
            </a:extLst>
          </p:cNvPr>
          <p:cNvCxnSpPr>
            <a:cxnSpLocks/>
          </p:cNvCxnSpPr>
          <p:nvPr/>
        </p:nvCxnSpPr>
        <p:spPr>
          <a:xfrm>
            <a:off x="8692873" y="5799256"/>
            <a:ext cx="1122096"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2" name="Content Placeholder 7" descr="A screenshot of a cell phone&#10;&#10;Description automatically generated">
            <a:extLst>
              <a:ext uri="{FF2B5EF4-FFF2-40B4-BE49-F238E27FC236}">
                <a16:creationId xmlns:a16="http://schemas.microsoft.com/office/drawing/2014/main" id="{BD96DED7-F08C-41C2-8C1D-7F9A29C8C4DA}"/>
              </a:ext>
            </a:extLst>
          </p:cNvPr>
          <p:cNvPicPr>
            <a:picLocks noChangeAspect="1"/>
          </p:cNvPicPr>
          <p:nvPr/>
        </p:nvPicPr>
        <p:blipFill>
          <a:blip r:embed="rId3"/>
          <a:stretch>
            <a:fillRect/>
          </a:stretch>
        </p:blipFill>
        <p:spPr>
          <a:xfrm>
            <a:off x="8286980" y="2400664"/>
            <a:ext cx="3344775" cy="1971875"/>
          </a:xfrm>
          <a:prstGeom prst="rect">
            <a:avLst/>
          </a:prstGeom>
        </p:spPr>
      </p:pic>
      <p:sp>
        <p:nvSpPr>
          <p:cNvPr id="84" name="Rectangle: Rounded Corners 83">
            <a:extLst>
              <a:ext uri="{FF2B5EF4-FFF2-40B4-BE49-F238E27FC236}">
                <a16:creationId xmlns:a16="http://schemas.microsoft.com/office/drawing/2014/main" id="{38363782-0071-4392-A2B7-1DC3D60BE9A2}"/>
              </a:ext>
            </a:extLst>
          </p:cNvPr>
          <p:cNvSpPr/>
          <p:nvPr/>
        </p:nvSpPr>
        <p:spPr bwMode="auto">
          <a:xfrm>
            <a:off x="8455458" y="5004046"/>
            <a:ext cx="3148520" cy="1619174"/>
          </a:xfrm>
          <a:prstGeom prst="roundRect">
            <a:avLst/>
          </a:prstGeom>
          <a:noFill/>
          <a:ln w="34925">
            <a:solidFill>
              <a:srgbClr val="287E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4F873CDF-6879-40BE-ABC7-CCD3FA8A1B48}"/>
              </a:ext>
            </a:extLst>
          </p:cNvPr>
          <p:cNvGrpSpPr>
            <a:grpSpLocks noChangeAspect="1"/>
          </p:cNvGrpSpPr>
          <p:nvPr/>
        </p:nvGrpSpPr>
        <p:grpSpPr>
          <a:xfrm>
            <a:off x="8234135" y="4802674"/>
            <a:ext cx="509761" cy="509761"/>
            <a:chOff x="7254203" y="4970975"/>
            <a:chExt cx="781775" cy="781775"/>
          </a:xfrm>
        </p:grpSpPr>
        <p:sp>
          <p:nvSpPr>
            <p:cNvPr id="78" name="Oval 143">
              <a:extLst>
                <a:ext uri="{FF2B5EF4-FFF2-40B4-BE49-F238E27FC236}">
                  <a16:creationId xmlns:a16="http://schemas.microsoft.com/office/drawing/2014/main" id="{1F920D1F-1131-498E-9950-1406AA6EF945}"/>
                </a:ext>
              </a:extLst>
            </p:cNvPr>
            <p:cNvSpPr/>
            <p:nvPr/>
          </p:nvSpPr>
          <p:spPr bwMode="auto">
            <a:xfrm>
              <a:off x="7254203" y="4970975"/>
              <a:ext cx="781775" cy="781775"/>
            </a:xfrm>
            <a:prstGeom prst="ellipse">
              <a:avLst/>
            </a:prstGeom>
            <a:solidFill>
              <a:srgbClr val="287EFF"/>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26" tIns="131622" rIns="164526" bIns="131622" numCol="1" spcCol="0" rtlCol="0" fromWordArt="0" anchor="ctr" anchorCtr="0" forceAA="0" compatLnSpc="1">
              <a:prstTxWarp prst="textNoShape">
                <a:avLst/>
              </a:prstTxWarp>
              <a:noAutofit/>
            </a:bodyPr>
            <a:lstStyle/>
            <a:p>
              <a:pPr marL="0" marR="0" lvl="0" indent="0" algn="l" defTabSz="83881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9" name="Freeform 5">
              <a:extLst>
                <a:ext uri="{FF2B5EF4-FFF2-40B4-BE49-F238E27FC236}">
                  <a16:creationId xmlns:a16="http://schemas.microsoft.com/office/drawing/2014/main" id="{C4FC506C-A405-4997-9F0A-3B46939C8154}"/>
                </a:ext>
              </a:extLst>
            </p:cNvPr>
            <p:cNvSpPr>
              <a:spLocks/>
            </p:cNvSpPr>
            <p:nvPr/>
          </p:nvSpPr>
          <p:spPr bwMode="auto">
            <a:xfrm>
              <a:off x="7449967" y="5213620"/>
              <a:ext cx="390247" cy="256914"/>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6">
              <a:extLst>
                <a:ext uri="{FF2B5EF4-FFF2-40B4-BE49-F238E27FC236}">
                  <a16:creationId xmlns:a16="http://schemas.microsoft.com/office/drawing/2014/main" id="{81E8291E-AF2E-4F7A-AE43-3353FF87953C}"/>
                </a:ext>
              </a:extLst>
            </p:cNvPr>
            <p:cNvSpPr>
              <a:spLocks noEditPoints="1"/>
            </p:cNvSpPr>
            <p:nvPr/>
          </p:nvSpPr>
          <p:spPr bwMode="auto">
            <a:xfrm>
              <a:off x="7449967" y="5277544"/>
              <a:ext cx="298317" cy="232562"/>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grpSp>
      <p:sp>
        <p:nvSpPr>
          <p:cNvPr id="85" name="Rectangle 84">
            <a:extLst>
              <a:ext uri="{FF2B5EF4-FFF2-40B4-BE49-F238E27FC236}">
                <a16:creationId xmlns:a16="http://schemas.microsoft.com/office/drawing/2014/main" id="{7B1F403C-6F4D-4513-A112-B4ADD42D8E62}"/>
              </a:ext>
            </a:extLst>
          </p:cNvPr>
          <p:cNvSpPr/>
          <p:nvPr/>
        </p:nvSpPr>
        <p:spPr>
          <a:xfrm>
            <a:off x="9988867" y="5614590"/>
            <a:ext cx="394660"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AI</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Rectangle: Rounded Corners 86">
            <a:extLst>
              <a:ext uri="{FF2B5EF4-FFF2-40B4-BE49-F238E27FC236}">
                <a16:creationId xmlns:a16="http://schemas.microsoft.com/office/drawing/2014/main" id="{9136F3E0-6D95-461C-BAB1-BCD6E527F32E}"/>
              </a:ext>
            </a:extLst>
          </p:cNvPr>
          <p:cNvSpPr/>
          <p:nvPr/>
        </p:nvSpPr>
        <p:spPr bwMode="auto">
          <a:xfrm>
            <a:off x="10514182" y="5239147"/>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89" name="Rectangle: Rounded Corners 88">
            <a:extLst>
              <a:ext uri="{FF2B5EF4-FFF2-40B4-BE49-F238E27FC236}">
                <a16:creationId xmlns:a16="http://schemas.microsoft.com/office/drawing/2014/main" id="{7EB3113D-BA90-466C-A8C5-F6E465858664}"/>
              </a:ext>
            </a:extLst>
          </p:cNvPr>
          <p:cNvSpPr/>
          <p:nvPr/>
        </p:nvSpPr>
        <p:spPr bwMode="auto">
          <a:xfrm>
            <a:off x="10508628" y="6258932"/>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90" name="Rectangle: Rounded Corners 89">
            <a:extLst>
              <a:ext uri="{FF2B5EF4-FFF2-40B4-BE49-F238E27FC236}">
                <a16:creationId xmlns:a16="http://schemas.microsoft.com/office/drawing/2014/main" id="{0A6C7221-2541-4966-9450-A8728D3C1E15}"/>
              </a:ext>
            </a:extLst>
          </p:cNvPr>
          <p:cNvSpPr/>
          <p:nvPr/>
        </p:nvSpPr>
        <p:spPr bwMode="auto">
          <a:xfrm>
            <a:off x="11136749" y="5852749"/>
            <a:ext cx="321929" cy="191014"/>
          </a:xfrm>
          <a:prstGeom prst="roundRect">
            <a:avLst>
              <a:gd name="adj"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grpSp>
        <p:nvGrpSpPr>
          <p:cNvPr id="58" name="Group 57">
            <a:extLst>
              <a:ext uri="{FF2B5EF4-FFF2-40B4-BE49-F238E27FC236}">
                <a16:creationId xmlns:a16="http://schemas.microsoft.com/office/drawing/2014/main" id="{46988B93-C424-4BC4-9495-ED0EBB270180}"/>
              </a:ext>
            </a:extLst>
          </p:cNvPr>
          <p:cNvGrpSpPr/>
          <p:nvPr/>
        </p:nvGrpSpPr>
        <p:grpSpPr>
          <a:xfrm>
            <a:off x="8286980" y="769661"/>
            <a:ext cx="690563" cy="300725"/>
            <a:chOff x="8245475" y="2920838"/>
            <a:chExt cx="690563" cy="300725"/>
          </a:xfrm>
        </p:grpSpPr>
        <p:sp>
          <p:nvSpPr>
            <p:cNvPr id="61" name="BulletedList_E8FD" title="Icon of a bulleted list">
              <a:extLst>
                <a:ext uri="{FF2B5EF4-FFF2-40B4-BE49-F238E27FC236}">
                  <a16:creationId xmlns:a16="http://schemas.microsoft.com/office/drawing/2014/main" id="{8A8D2BDC-B79C-45DB-879C-0256845069C0}"/>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2" name="Rectangle 61">
              <a:extLst>
                <a:ext uri="{FF2B5EF4-FFF2-40B4-BE49-F238E27FC236}">
                  <a16:creationId xmlns:a16="http://schemas.microsoft.com/office/drawing/2014/main" id="{389B7DDB-21BE-4562-AB80-449F0EDFA830}"/>
                </a:ext>
              </a:extLst>
            </p:cNvPr>
            <p:cNvSpPr/>
            <p:nvPr/>
          </p:nvSpPr>
          <p:spPr bwMode="auto">
            <a:xfrm>
              <a:off x="8245475" y="3133725"/>
              <a:ext cx="690563" cy="8783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3" name="Group 62">
            <a:extLst>
              <a:ext uri="{FF2B5EF4-FFF2-40B4-BE49-F238E27FC236}">
                <a16:creationId xmlns:a16="http://schemas.microsoft.com/office/drawing/2014/main" id="{6ED4122C-CA89-48AE-8DD0-3C62BC7199AA}"/>
              </a:ext>
            </a:extLst>
          </p:cNvPr>
          <p:cNvGrpSpPr/>
          <p:nvPr/>
        </p:nvGrpSpPr>
        <p:grpSpPr>
          <a:xfrm>
            <a:off x="8286980" y="1107585"/>
            <a:ext cx="690563" cy="300725"/>
            <a:chOff x="8245475" y="2920838"/>
            <a:chExt cx="690563" cy="300725"/>
          </a:xfrm>
        </p:grpSpPr>
        <p:sp>
          <p:nvSpPr>
            <p:cNvPr id="64" name="BulletedList_E8FD" title="Icon of a bulleted list">
              <a:extLst>
                <a:ext uri="{FF2B5EF4-FFF2-40B4-BE49-F238E27FC236}">
                  <a16:creationId xmlns:a16="http://schemas.microsoft.com/office/drawing/2014/main" id="{B14BF223-DAD1-4217-B847-D09151CEE71B}"/>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6" name="Rectangle 65">
              <a:extLst>
                <a:ext uri="{FF2B5EF4-FFF2-40B4-BE49-F238E27FC236}">
                  <a16:creationId xmlns:a16="http://schemas.microsoft.com/office/drawing/2014/main" id="{E49D2A6F-4277-4BAE-A826-FCA10BB6BD47}"/>
                </a:ext>
              </a:extLst>
            </p:cNvPr>
            <p:cNvSpPr/>
            <p:nvPr/>
          </p:nvSpPr>
          <p:spPr bwMode="auto">
            <a:xfrm>
              <a:off x="8245475" y="3133725"/>
              <a:ext cx="690563" cy="8783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7" name="Group 66">
            <a:extLst>
              <a:ext uri="{FF2B5EF4-FFF2-40B4-BE49-F238E27FC236}">
                <a16:creationId xmlns:a16="http://schemas.microsoft.com/office/drawing/2014/main" id="{0B3706E8-E9DE-4F87-8900-4D50CF21D670}"/>
              </a:ext>
            </a:extLst>
          </p:cNvPr>
          <p:cNvGrpSpPr/>
          <p:nvPr/>
        </p:nvGrpSpPr>
        <p:grpSpPr>
          <a:xfrm>
            <a:off x="8286980" y="1438124"/>
            <a:ext cx="690563" cy="300725"/>
            <a:chOff x="8245475" y="2920838"/>
            <a:chExt cx="690563" cy="300725"/>
          </a:xfrm>
        </p:grpSpPr>
        <p:sp>
          <p:nvSpPr>
            <p:cNvPr id="68" name="BulletedList_E8FD" title="Icon of a bulleted list">
              <a:extLst>
                <a:ext uri="{FF2B5EF4-FFF2-40B4-BE49-F238E27FC236}">
                  <a16:creationId xmlns:a16="http://schemas.microsoft.com/office/drawing/2014/main" id="{54F0DCDF-D8C3-40E4-9C16-4294E089E81A}"/>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9" name="Rectangle 68">
              <a:extLst>
                <a:ext uri="{FF2B5EF4-FFF2-40B4-BE49-F238E27FC236}">
                  <a16:creationId xmlns:a16="http://schemas.microsoft.com/office/drawing/2014/main" id="{926E929E-2CA7-4146-B367-18BDC3B8C024}"/>
                </a:ext>
              </a:extLst>
            </p:cNvPr>
            <p:cNvSpPr/>
            <p:nvPr/>
          </p:nvSpPr>
          <p:spPr bwMode="auto">
            <a:xfrm>
              <a:off x="8245475" y="3133725"/>
              <a:ext cx="690563" cy="8783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0AA39A98-2CF3-4D0B-BECD-3A9820C9CF9C}"/>
              </a:ext>
            </a:extLst>
          </p:cNvPr>
          <p:cNvGrpSpPr/>
          <p:nvPr/>
        </p:nvGrpSpPr>
        <p:grpSpPr>
          <a:xfrm>
            <a:off x="8908640" y="5483846"/>
            <a:ext cx="690563" cy="300725"/>
            <a:chOff x="8245475" y="2920838"/>
            <a:chExt cx="690563" cy="300725"/>
          </a:xfrm>
        </p:grpSpPr>
        <p:sp>
          <p:nvSpPr>
            <p:cNvPr id="71" name="BulletedList_E8FD" title="Icon of a bulleted list">
              <a:extLst>
                <a:ext uri="{FF2B5EF4-FFF2-40B4-BE49-F238E27FC236}">
                  <a16:creationId xmlns:a16="http://schemas.microsoft.com/office/drawing/2014/main" id="{58BB9623-8BAD-463F-938C-69CC5C35B41E}"/>
                </a:ext>
              </a:extLst>
            </p:cNvPr>
            <p:cNvSpPr>
              <a:spLocks noChangeAspect="1" noEditPoints="1"/>
            </p:cNvSpPr>
            <p:nvPr/>
          </p:nvSpPr>
          <p:spPr bwMode="auto">
            <a:xfrm>
              <a:off x="8381998" y="292083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3" name="Rectangle 72">
              <a:extLst>
                <a:ext uri="{FF2B5EF4-FFF2-40B4-BE49-F238E27FC236}">
                  <a16:creationId xmlns:a16="http://schemas.microsoft.com/office/drawing/2014/main" id="{8258E4A9-5806-427F-80DC-07BB52C6AF90}"/>
                </a:ext>
              </a:extLst>
            </p:cNvPr>
            <p:cNvSpPr/>
            <p:nvPr/>
          </p:nvSpPr>
          <p:spPr bwMode="auto">
            <a:xfrm>
              <a:off x="8245475" y="3133725"/>
              <a:ext cx="690563" cy="8783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61432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84" grpId="0" animBg="1"/>
      <p:bldP spid="85" grpId="0"/>
      <p:bldP spid="87" grpId="0" animBg="1"/>
      <p:bldP spid="89" grpId="0" animBg="1"/>
      <p:bldP spid="9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0" y="2154990"/>
            <a:ext cx="6497542" cy="2069988"/>
          </a:xfrm>
        </p:spPr>
        <p:txBody>
          <a:bodyPr vert="horz" lIns="91440" tIns="45720" rIns="91440" bIns="45720" rtlCol="0" anchor="ctr">
            <a:normAutofit/>
          </a:bodyPr>
          <a:lstStyle/>
          <a:p>
            <a:pPr algn="ctr"/>
            <a:r>
              <a:rPr lang="en-US" sz="5100" b="1" dirty="0"/>
              <a:t>Demo &amp; Hands-on</a:t>
            </a:r>
          </a:p>
        </p:txBody>
      </p:sp>
      <p:sp>
        <p:nvSpPr>
          <p:cNvPr id="137" name="Rounded Rectangle 2">
            <a:extLst>
              <a:ext uri="{FF2B5EF4-FFF2-40B4-BE49-F238E27FC236}">
                <a16:creationId xmlns:a16="http://schemas.microsoft.com/office/drawing/2014/main" id="{BDFB6747-5A9A-40B4-AA9E-1AA76B9F15AD}"/>
              </a:ext>
            </a:extLst>
          </p:cNvPr>
          <p:cNvSpPr/>
          <p:nvPr/>
        </p:nvSpPr>
        <p:spPr bwMode="auto">
          <a:xfrm>
            <a:off x="6518953" y="1687563"/>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Rounded Rectangle 3">
            <a:extLst>
              <a:ext uri="{FF2B5EF4-FFF2-40B4-BE49-F238E27FC236}">
                <a16:creationId xmlns:a16="http://schemas.microsoft.com/office/drawing/2014/main" id="{75C27F2B-7672-4028-A3E1-09AE05664C5F}"/>
              </a:ext>
            </a:extLst>
          </p:cNvPr>
          <p:cNvSpPr/>
          <p:nvPr/>
        </p:nvSpPr>
        <p:spPr bwMode="auto">
          <a:xfrm>
            <a:off x="7033361" y="1687562"/>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Rounded Rectangle 4">
            <a:extLst>
              <a:ext uri="{FF2B5EF4-FFF2-40B4-BE49-F238E27FC236}">
                <a16:creationId xmlns:a16="http://schemas.microsoft.com/office/drawing/2014/main" id="{7325646E-B111-464D-B188-E54A9608F4ED}"/>
              </a:ext>
            </a:extLst>
          </p:cNvPr>
          <p:cNvSpPr/>
          <p:nvPr/>
        </p:nvSpPr>
        <p:spPr bwMode="auto">
          <a:xfrm>
            <a:off x="7547768" y="1687562"/>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ounded Rectangle 11">
            <a:extLst>
              <a:ext uri="{FF2B5EF4-FFF2-40B4-BE49-F238E27FC236}">
                <a16:creationId xmlns:a16="http://schemas.microsoft.com/office/drawing/2014/main" id="{C269876D-CEEA-49F3-B8D3-93E22C52CA41}"/>
              </a:ext>
            </a:extLst>
          </p:cNvPr>
          <p:cNvSpPr/>
          <p:nvPr/>
        </p:nvSpPr>
        <p:spPr bwMode="auto">
          <a:xfrm>
            <a:off x="6512470" y="2197347"/>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Rounded Rectangle 12">
            <a:extLst>
              <a:ext uri="{FF2B5EF4-FFF2-40B4-BE49-F238E27FC236}">
                <a16:creationId xmlns:a16="http://schemas.microsoft.com/office/drawing/2014/main" id="{1773DFB8-09C2-480D-A81E-19A6AF61BC81}"/>
              </a:ext>
            </a:extLst>
          </p:cNvPr>
          <p:cNvSpPr/>
          <p:nvPr/>
        </p:nvSpPr>
        <p:spPr bwMode="auto">
          <a:xfrm>
            <a:off x="7026878" y="2197346"/>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Rounded Rectangle 19">
            <a:extLst>
              <a:ext uri="{FF2B5EF4-FFF2-40B4-BE49-F238E27FC236}">
                <a16:creationId xmlns:a16="http://schemas.microsoft.com/office/drawing/2014/main" id="{0631FD7A-1013-42B2-B63A-A913A291B214}"/>
              </a:ext>
            </a:extLst>
          </p:cNvPr>
          <p:cNvSpPr/>
          <p:nvPr/>
        </p:nvSpPr>
        <p:spPr bwMode="auto">
          <a:xfrm>
            <a:off x="6512470" y="2707126"/>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Rounded Rectangle 20">
            <a:extLst>
              <a:ext uri="{FF2B5EF4-FFF2-40B4-BE49-F238E27FC236}">
                <a16:creationId xmlns:a16="http://schemas.microsoft.com/office/drawing/2014/main" id="{230902D6-B3E6-4214-8A8C-E7BFD9D35728}"/>
              </a:ext>
            </a:extLst>
          </p:cNvPr>
          <p:cNvSpPr/>
          <p:nvPr/>
        </p:nvSpPr>
        <p:spPr bwMode="auto">
          <a:xfrm>
            <a:off x="7026878" y="2707125"/>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Rounded Rectangle 21">
            <a:extLst>
              <a:ext uri="{FF2B5EF4-FFF2-40B4-BE49-F238E27FC236}">
                <a16:creationId xmlns:a16="http://schemas.microsoft.com/office/drawing/2014/main" id="{A1759E71-F3CA-4D65-88A5-692B86E018B2}"/>
              </a:ext>
            </a:extLst>
          </p:cNvPr>
          <p:cNvSpPr/>
          <p:nvPr/>
        </p:nvSpPr>
        <p:spPr bwMode="auto">
          <a:xfrm>
            <a:off x="7541285" y="2707125"/>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Rounded Rectangle 22">
            <a:extLst>
              <a:ext uri="{FF2B5EF4-FFF2-40B4-BE49-F238E27FC236}">
                <a16:creationId xmlns:a16="http://schemas.microsoft.com/office/drawing/2014/main" id="{8450BCEE-9C3C-45D4-8C3B-246A49912147}"/>
              </a:ext>
            </a:extLst>
          </p:cNvPr>
          <p:cNvSpPr/>
          <p:nvPr/>
        </p:nvSpPr>
        <p:spPr bwMode="auto">
          <a:xfrm>
            <a:off x="8055692" y="2707124"/>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Rounded Rectangle 23">
            <a:extLst>
              <a:ext uri="{FF2B5EF4-FFF2-40B4-BE49-F238E27FC236}">
                <a16:creationId xmlns:a16="http://schemas.microsoft.com/office/drawing/2014/main" id="{C36899AB-3340-49D9-B114-6670F4CAD66A}"/>
              </a:ext>
            </a:extLst>
          </p:cNvPr>
          <p:cNvSpPr/>
          <p:nvPr/>
        </p:nvSpPr>
        <p:spPr bwMode="auto">
          <a:xfrm>
            <a:off x="8570099" y="2707124"/>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Rounded Rectangle 35">
            <a:extLst>
              <a:ext uri="{FF2B5EF4-FFF2-40B4-BE49-F238E27FC236}">
                <a16:creationId xmlns:a16="http://schemas.microsoft.com/office/drawing/2014/main" id="{C7C3FD74-5630-42F9-9CA0-1D7AAF642C5D}"/>
              </a:ext>
            </a:extLst>
          </p:cNvPr>
          <p:cNvSpPr/>
          <p:nvPr/>
        </p:nvSpPr>
        <p:spPr bwMode="auto">
          <a:xfrm>
            <a:off x="6512470" y="3216901"/>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ounded Rectangle 36">
            <a:extLst>
              <a:ext uri="{FF2B5EF4-FFF2-40B4-BE49-F238E27FC236}">
                <a16:creationId xmlns:a16="http://schemas.microsoft.com/office/drawing/2014/main" id="{6068DDE8-00FC-4CC9-9437-11253A514DFA}"/>
              </a:ext>
            </a:extLst>
          </p:cNvPr>
          <p:cNvSpPr/>
          <p:nvPr/>
        </p:nvSpPr>
        <p:spPr bwMode="auto">
          <a:xfrm>
            <a:off x="7026878" y="3216901"/>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Rounded Rectangle 37">
            <a:extLst>
              <a:ext uri="{FF2B5EF4-FFF2-40B4-BE49-F238E27FC236}">
                <a16:creationId xmlns:a16="http://schemas.microsoft.com/office/drawing/2014/main" id="{389FB145-3215-4FEC-91CC-DA31E0B606B7}"/>
              </a:ext>
            </a:extLst>
          </p:cNvPr>
          <p:cNvSpPr/>
          <p:nvPr/>
        </p:nvSpPr>
        <p:spPr bwMode="auto">
          <a:xfrm>
            <a:off x="7541285" y="3216900"/>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0" name="Group 149">
            <a:extLst>
              <a:ext uri="{FF2B5EF4-FFF2-40B4-BE49-F238E27FC236}">
                <a16:creationId xmlns:a16="http://schemas.microsoft.com/office/drawing/2014/main" id="{51BA52E3-0DA8-4120-A065-F0CA26EE1395}"/>
              </a:ext>
            </a:extLst>
          </p:cNvPr>
          <p:cNvGrpSpPr/>
          <p:nvPr/>
        </p:nvGrpSpPr>
        <p:grpSpPr>
          <a:xfrm>
            <a:off x="6497542" y="158219"/>
            <a:ext cx="5609867" cy="6318782"/>
            <a:chOff x="6628170" y="232299"/>
            <a:chExt cx="5609867" cy="6541563"/>
          </a:xfrm>
        </p:grpSpPr>
        <p:sp>
          <p:nvSpPr>
            <p:cNvPr id="151" name="Rounded Rectangle 5">
              <a:extLst>
                <a:ext uri="{FF2B5EF4-FFF2-40B4-BE49-F238E27FC236}">
                  <a16:creationId xmlns:a16="http://schemas.microsoft.com/office/drawing/2014/main" id="{C42699D3-780F-414C-9CA1-3CE4BDFF5724}"/>
                </a:ext>
              </a:extLst>
            </p:cNvPr>
            <p:cNvSpPr/>
            <p:nvPr/>
          </p:nvSpPr>
          <p:spPr bwMode="auto">
            <a:xfrm>
              <a:off x="8186320" y="176164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Rounded Rectangle 6">
              <a:extLst>
                <a:ext uri="{FF2B5EF4-FFF2-40B4-BE49-F238E27FC236}">
                  <a16:creationId xmlns:a16="http://schemas.microsoft.com/office/drawing/2014/main" id="{EF332B00-B46C-4C8E-A943-66D215623764}"/>
                </a:ext>
              </a:extLst>
            </p:cNvPr>
            <p:cNvSpPr/>
            <p:nvPr/>
          </p:nvSpPr>
          <p:spPr bwMode="auto">
            <a:xfrm>
              <a:off x="8700727" y="176164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Rounded Rectangle 7">
              <a:extLst>
                <a:ext uri="{FF2B5EF4-FFF2-40B4-BE49-F238E27FC236}">
                  <a16:creationId xmlns:a16="http://schemas.microsoft.com/office/drawing/2014/main" id="{D8C9F7C5-9D72-4486-AEC4-83C0A0949567}"/>
                </a:ext>
              </a:extLst>
            </p:cNvPr>
            <p:cNvSpPr/>
            <p:nvPr/>
          </p:nvSpPr>
          <p:spPr bwMode="auto">
            <a:xfrm>
              <a:off x="9215134" y="176164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ounded Rectangle 8">
              <a:extLst>
                <a:ext uri="{FF2B5EF4-FFF2-40B4-BE49-F238E27FC236}">
                  <a16:creationId xmlns:a16="http://schemas.microsoft.com/office/drawing/2014/main" id="{12D13F13-BBE5-49DB-B532-B6C45BFA07D3}"/>
                </a:ext>
              </a:extLst>
            </p:cNvPr>
            <p:cNvSpPr/>
            <p:nvPr/>
          </p:nvSpPr>
          <p:spPr bwMode="auto">
            <a:xfrm>
              <a:off x="9729541" y="176164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Rounded Rectangle 9">
              <a:extLst>
                <a:ext uri="{FF2B5EF4-FFF2-40B4-BE49-F238E27FC236}">
                  <a16:creationId xmlns:a16="http://schemas.microsoft.com/office/drawing/2014/main" id="{81F70BB2-F3BC-4018-810E-6A32CFA0359B}"/>
                </a:ext>
              </a:extLst>
            </p:cNvPr>
            <p:cNvSpPr/>
            <p:nvPr/>
          </p:nvSpPr>
          <p:spPr bwMode="auto">
            <a:xfrm>
              <a:off x="10258425" y="17616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Rounded Rectangle 13">
              <a:extLst>
                <a:ext uri="{FF2B5EF4-FFF2-40B4-BE49-F238E27FC236}">
                  <a16:creationId xmlns:a16="http://schemas.microsoft.com/office/drawing/2014/main" id="{7DD1D30B-72FE-4C52-8039-921C6B58E1CF}"/>
                </a:ext>
              </a:extLst>
            </p:cNvPr>
            <p:cNvSpPr/>
            <p:nvPr/>
          </p:nvSpPr>
          <p:spPr bwMode="auto">
            <a:xfrm>
              <a:off x="7671913" y="227142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Rounded Rectangle 14">
              <a:extLst>
                <a:ext uri="{FF2B5EF4-FFF2-40B4-BE49-F238E27FC236}">
                  <a16:creationId xmlns:a16="http://schemas.microsoft.com/office/drawing/2014/main" id="{CECE8684-38BB-4D55-9CE3-1DC4FB54D360}"/>
                </a:ext>
              </a:extLst>
            </p:cNvPr>
            <p:cNvSpPr/>
            <p:nvPr/>
          </p:nvSpPr>
          <p:spPr bwMode="auto">
            <a:xfrm>
              <a:off x="8186320" y="227142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Rounded Rectangle 15">
              <a:extLst>
                <a:ext uri="{FF2B5EF4-FFF2-40B4-BE49-F238E27FC236}">
                  <a16:creationId xmlns:a16="http://schemas.microsoft.com/office/drawing/2014/main" id="{CF19D8C1-CA0B-4E85-A702-34B0165A9EE8}"/>
                </a:ext>
              </a:extLst>
            </p:cNvPr>
            <p:cNvSpPr/>
            <p:nvPr/>
          </p:nvSpPr>
          <p:spPr bwMode="auto">
            <a:xfrm>
              <a:off x="8700727" y="227142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Rounded Rectangle 16">
              <a:extLst>
                <a:ext uri="{FF2B5EF4-FFF2-40B4-BE49-F238E27FC236}">
                  <a16:creationId xmlns:a16="http://schemas.microsoft.com/office/drawing/2014/main" id="{D2955E85-0283-482E-AF6E-5B6D4435BA1E}"/>
                </a:ext>
              </a:extLst>
            </p:cNvPr>
            <p:cNvSpPr/>
            <p:nvPr/>
          </p:nvSpPr>
          <p:spPr bwMode="auto">
            <a:xfrm>
              <a:off x="9215134" y="227142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Rounded Rectangle 17">
              <a:extLst>
                <a:ext uri="{FF2B5EF4-FFF2-40B4-BE49-F238E27FC236}">
                  <a16:creationId xmlns:a16="http://schemas.microsoft.com/office/drawing/2014/main" id="{985E7CF4-3840-4FCA-AE20-49D248222462}"/>
                </a:ext>
              </a:extLst>
            </p:cNvPr>
            <p:cNvSpPr/>
            <p:nvPr/>
          </p:nvSpPr>
          <p:spPr bwMode="auto">
            <a:xfrm>
              <a:off x="9729541" y="227142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Rounded Rectangle 18">
              <a:extLst>
                <a:ext uri="{FF2B5EF4-FFF2-40B4-BE49-F238E27FC236}">
                  <a16:creationId xmlns:a16="http://schemas.microsoft.com/office/drawing/2014/main" id="{8095EC69-FA43-4A02-A8C5-2C0BA05C8279}"/>
                </a:ext>
              </a:extLst>
            </p:cNvPr>
            <p:cNvSpPr/>
            <p:nvPr/>
          </p:nvSpPr>
          <p:spPr bwMode="auto">
            <a:xfrm>
              <a:off x="10243948" y="227142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Rounded Rectangle 24">
              <a:extLst>
                <a:ext uri="{FF2B5EF4-FFF2-40B4-BE49-F238E27FC236}">
                  <a16:creationId xmlns:a16="http://schemas.microsoft.com/office/drawing/2014/main" id="{423730D0-6C1D-4C39-B3D7-B34C378358BD}"/>
                </a:ext>
              </a:extLst>
            </p:cNvPr>
            <p:cNvSpPr/>
            <p:nvPr/>
          </p:nvSpPr>
          <p:spPr bwMode="auto">
            <a:xfrm>
              <a:off x="9215134" y="278120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Rounded Rectangle 25">
              <a:extLst>
                <a:ext uri="{FF2B5EF4-FFF2-40B4-BE49-F238E27FC236}">
                  <a16:creationId xmlns:a16="http://schemas.microsoft.com/office/drawing/2014/main" id="{67A665F5-3B64-4DCA-B87D-D2989873813B}"/>
                </a:ext>
              </a:extLst>
            </p:cNvPr>
            <p:cNvSpPr/>
            <p:nvPr/>
          </p:nvSpPr>
          <p:spPr bwMode="auto">
            <a:xfrm>
              <a:off x="9729541" y="278120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Rounded Rectangle 26">
              <a:extLst>
                <a:ext uri="{FF2B5EF4-FFF2-40B4-BE49-F238E27FC236}">
                  <a16:creationId xmlns:a16="http://schemas.microsoft.com/office/drawing/2014/main" id="{2FFEDC96-49D1-46F7-8533-BBFB379E9AFF}"/>
                </a:ext>
              </a:extLst>
            </p:cNvPr>
            <p:cNvSpPr/>
            <p:nvPr/>
          </p:nvSpPr>
          <p:spPr bwMode="auto">
            <a:xfrm>
              <a:off x="10243948" y="278120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Rounded Rectangle 38">
              <a:extLst>
                <a:ext uri="{FF2B5EF4-FFF2-40B4-BE49-F238E27FC236}">
                  <a16:creationId xmlns:a16="http://schemas.microsoft.com/office/drawing/2014/main" id="{EC676BE0-D597-430C-9AF4-3DAE5856F7C2}"/>
                </a:ext>
              </a:extLst>
            </p:cNvPr>
            <p:cNvSpPr/>
            <p:nvPr/>
          </p:nvSpPr>
          <p:spPr bwMode="auto">
            <a:xfrm>
              <a:off x="8186320" y="329098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Rounded Rectangle 39">
              <a:extLst>
                <a:ext uri="{FF2B5EF4-FFF2-40B4-BE49-F238E27FC236}">
                  <a16:creationId xmlns:a16="http://schemas.microsoft.com/office/drawing/2014/main" id="{FEF95875-D020-46BB-A113-664CEB00CC3E}"/>
                </a:ext>
              </a:extLst>
            </p:cNvPr>
            <p:cNvSpPr/>
            <p:nvPr/>
          </p:nvSpPr>
          <p:spPr bwMode="auto">
            <a:xfrm>
              <a:off x="8700727" y="329098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Rounded Rectangle 40">
              <a:extLst>
                <a:ext uri="{FF2B5EF4-FFF2-40B4-BE49-F238E27FC236}">
                  <a16:creationId xmlns:a16="http://schemas.microsoft.com/office/drawing/2014/main" id="{FA6AD95B-A578-4AAB-8AF2-721DF4843FA2}"/>
                </a:ext>
              </a:extLst>
            </p:cNvPr>
            <p:cNvSpPr/>
            <p:nvPr/>
          </p:nvSpPr>
          <p:spPr bwMode="auto">
            <a:xfrm>
              <a:off x="9215134" y="329097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Rounded Rectangle 41">
              <a:extLst>
                <a:ext uri="{FF2B5EF4-FFF2-40B4-BE49-F238E27FC236}">
                  <a16:creationId xmlns:a16="http://schemas.microsoft.com/office/drawing/2014/main" id="{805AA050-CF9A-4456-84A6-02A688D8D111}"/>
                </a:ext>
              </a:extLst>
            </p:cNvPr>
            <p:cNvSpPr/>
            <p:nvPr/>
          </p:nvSpPr>
          <p:spPr bwMode="auto">
            <a:xfrm>
              <a:off x="9729541" y="329097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9" name="Rounded Rectangle 42">
              <a:extLst>
                <a:ext uri="{FF2B5EF4-FFF2-40B4-BE49-F238E27FC236}">
                  <a16:creationId xmlns:a16="http://schemas.microsoft.com/office/drawing/2014/main" id="{56DC98FB-B5AA-47BB-ABF2-6ED8843C821F}"/>
                </a:ext>
              </a:extLst>
            </p:cNvPr>
            <p:cNvSpPr/>
            <p:nvPr/>
          </p:nvSpPr>
          <p:spPr bwMode="auto">
            <a:xfrm>
              <a:off x="10243948" y="329097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0" name="Rounded Rectangle 43">
              <a:extLst>
                <a:ext uri="{FF2B5EF4-FFF2-40B4-BE49-F238E27FC236}">
                  <a16:creationId xmlns:a16="http://schemas.microsoft.com/office/drawing/2014/main" id="{D7BE349B-D056-4182-A2B2-0975250D3C41}"/>
                </a:ext>
              </a:extLst>
            </p:cNvPr>
            <p:cNvSpPr/>
            <p:nvPr/>
          </p:nvSpPr>
          <p:spPr bwMode="auto">
            <a:xfrm>
              <a:off x="6643098" y="380076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1" name="Rounded Rectangle 44">
              <a:extLst>
                <a:ext uri="{FF2B5EF4-FFF2-40B4-BE49-F238E27FC236}">
                  <a16:creationId xmlns:a16="http://schemas.microsoft.com/office/drawing/2014/main" id="{62B7ED9C-391F-4EFE-BACD-619D1BF7FA53}"/>
                </a:ext>
              </a:extLst>
            </p:cNvPr>
            <p:cNvSpPr/>
            <p:nvPr/>
          </p:nvSpPr>
          <p:spPr bwMode="auto">
            <a:xfrm>
              <a:off x="7157506" y="380076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Rounded Rectangle 45">
              <a:extLst>
                <a:ext uri="{FF2B5EF4-FFF2-40B4-BE49-F238E27FC236}">
                  <a16:creationId xmlns:a16="http://schemas.microsoft.com/office/drawing/2014/main" id="{DAB39E3C-87E8-4F86-B9AF-DBD6FECF733A}"/>
                </a:ext>
              </a:extLst>
            </p:cNvPr>
            <p:cNvSpPr/>
            <p:nvPr/>
          </p:nvSpPr>
          <p:spPr bwMode="auto">
            <a:xfrm>
              <a:off x="7671913" y="380076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Rounded Rectangle 46">
              <a:extLst>
                <a:ext uri="{FF2B5EF4-FFF2-40B4-BE49-F238E27FC236}">
                  <a16:creationId xmlns:a16="http://schemas.microsoft.com/office/drawing/2014/main" id="{6F142726-696B-47CC-8279-302DD135BC1A}"/>
                </a:ext>
              </a:extLst>
            </p:cNvPr>
            <p:cNvSpPr/>
            <p:nvPr/>
          </p:nvSpPr>
          <p:spPr bwMode="auto">
            <a:xfrm>
              <a:off x="8186320" y="380076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Rounded Rectangle 47">
              <a:extLst>
                <a:ext uri="{FF2B5EF4-FFF2-40B4-BE49-F238E27FC236}">
                  <a16:creationId xmlns:a16="http://schemas.microsoft.com/office/drawing/2014/main" id="{B4B3633A-2DE7-4686-A04C-861B19DFED50}"/>
                </a:ext>
              </a:extLst>
            </p:cNvPr>
            <p:cNvSpPr/>
            <p:nvPr/>
          </p:nvSpPr>
          <p:spPr bwMode="auto">
            <a:xfrm>
              <a:off x="8700727" y="380076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Rounded Rectangle 48">
              <a:extLst>
                <a:ext uri="{FF2B5EF4-FFF2-40B4-BE49-F238E27FC236}">
                  <a16:creationId xmlns:a16="http://schemas.microsoft.com/office/drawing/2014/main" id="{52E3EF62-E3C3-45E8-A384-FFF0D7EE0FE2}"/>
                </a:ext>
              </a:extLst>
            </p:cNvPr>
            <p:cNvSpPr/>
            <p:nvPr/>
          </p:nvSpPr>
          <p:spPr bwMode="auto">
            <a:xfrm>
              <a:off x="9215134" y="380076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Rounded Rectangle 49">
              <a:extLst>
                <a:ext uri="{FF2B5EF4-FFF2-40B4-BE49-F238E27FC236}">
                  <a16:creationId xmlns:a16="http://schemas.microsoft.com/office/drawing/2014/main" id="{1B538959-36CA-4DFE-BCFE-69ED277771A5}"/>
                </a:ext>
              </a:extLst>
            </p:cNvPr>
            <p:cNvSpPr/>
            <p:nvPr/>
          </p:nvSpPr>
          <p:spPr bwMode="auto">
            <a:xfrm>
              <a:off x="9729541" y="380076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Rounded Rectangle 50">
              <a:extLst>
                <a:ext uri="{FF2B5EF4-FFF2-40B4-BE49-F238E27FC236}">
                  <a16:creationId xmlns:a16="http://schemas.microsoft.com/office/drawing/2014/main" id="{BDF9C02A-F570-4E85-9737-452B9F362431}"/>
                </a:ext>
              </a:extLst>
            </p:cNvPr>
            <p:cNvSpPr/>
            <p:nvPr/>
          </p:nvSpPr>
          <p:spPr bwMode="auto">
            <a:xfrm>
              <a:off x="10243948" y="380076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Rounded Rectangle 51">
              <a:extLst>
                <a:ext uri="{FF2B5EF4-FFF2-40B4-BE49-F238E27FC236}">
                  <a16:creationId xmlns:a16="http://schemas.microsoft.com/office/drawing/2014/main" id="{C91D3DCB-1C00-4C8B-A433-D2AC7325368C}"/>
                </a:ext>
              </a:extLst>
            </p:cNvPr>
            <p:cNvSpPr/>
            <p:nvPr/>
          </p:nvSpPr>
          <p:spPr bwMode="auto">
            <a:xfrm>
              <a:off x="6643098" y="431054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Rounded Rectangle 52">
              <a:extLst>
                <a:ext uri="{FF2B5EF4-FFF2-40B4-BE49-F238E27FC236}">
                  <a16:creationId xmlns:a16="http://schemas.microsoft.com/office/drawing/2014/main" id="{1E0D8E32-9B50-4012-8C1B-884513E6F54E}"/>
                </a:ext>
              </a:extLst>
            </p:cNvPr>
            <p:cNvSpPr/>
            <p:nvPr/>
          </p:nvSpPr>
          <p:spPr bwMode="auto">
            <a:xfrm>
              <a:off x="7157506" y="43105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0" name="Rounded Rectangle 53">
              <a:extLst>
                <a:ext uri="{FF2B5EF4-FFF2-40B4-BE49-F238E27FC236}">
                  <a16:creationId xmlns:a16="http://schemas.microsoft.com/office/drawing/2014/main" id="{91B63CED-8544-46EE-974B-4E1874C7C5EB}"/>
                </a:ext>
              </a:extLst>
            </p:cNvPr>
            <p:cNvSpPr/>
            <p:nvPr/>
          </p:nvSpPr>
          <p:spPr bwMode="auto">
            <a:xfrm>
              <a:off x="7671913" y="43105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Rounded Rectangle 54">
              <a:extLst>
                <a:ext uri="{FF2B5EF4-FFF2-40B4-BE49-F238E27FC236}">
                  <a16:creationId xmlns:a16="http://schemas.microsoft.com/office/drawing/2014/main" id="{154929B5-987A-4CE5-8BF1-8F8619509FEB}"/>
                </a:ext>
              </a:extLst>
            </p:cNvPr>
            <p:cNvSpPr/>
            <p:nvPr/>
          </p:nvSpPr>
          <p:spPr bwMode="auto">
            <a:xfrm>
              <a:off x="8186320" y="431054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2" name="Rounded Rectangle 55">
              <a:extLst>
                <a:ext uri="{FF2B5EF4-FFF2-40B4-BE49-F238E27FC236}">
                  <a16:creationId xmlns:a16="http://schemas.microsoft.com/office/drawing/2014/main" id="{DEB560BD-544E-45D2-BACE-8499861B56E2}"/>
                </a:ext>
              </a:extLst>
            </p:cNvPr>
            <p:cNvSpPr/>
            <p:nvPr/>
          </p:nvSpPr>
          <p:spPr bwMode="auto">
            <a:xfrm>
              <a:off x="8700727" y="431054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Rounded Rectangle 56">
              <a:extLst>
                <a:ext uri="{FF2B5EF4-FFF2-40B4-BE49-F238E27FC236}">
                  <a16:creationId xmlns:a16="http://schemas.microsoft.com/office/drawing/2014/main" id="{144B89D8-D80E-4E75-BD7B-A482A89C3CB5}"/>
                </a:ext>
              </a:extLst>
            </p:cNvPr>
            <p:cNvSpPr/>
            <p:nvPr/>
          </p:nvSpPr>
          <p:spPr bwMode="auto">
            <a:xfrm>
              <a:off x="9215134" y="431054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Rounded Rectangle 57">
              <a:extLst>
                <a:ext uri="{FF2B5EF4-FFF2-40B4-BE49-F238E27FC236}">
                  <a16:creationId xmlns:a16="http://schemas.microsoft.com/office/drawing/2014/main" id="{2898300E-F500-4B41-A179-F762AFBDB192}"/>
                </a:ext>
              </a:extLst>
            </p:cNvPr>
            <p:cNvSpPr/>
            <p:nvPr/>
          </p:nvSpPr>
          <p:spPr bwMode="auto">
            <a:xfrm>
              <a:off x="9729541" y="431054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Rounded Rectangle 58">
              <a:extLst>
                <a:ext uri="{FF2B5EF4-FFF2-40B4-BE49-F238E27FC236}">
                  <a16:creationId xmlns:a16="http://schemas.microsoft.com/office/drawing/2014/main" id="{0A76ABB0-CD90-482F-BD38-8BDAD244EB25}"/>
                </a:ext>
              </a:extLst>
            </p:cNvPr>
            <p:cNvSpPr/>
            <p:nvPr/>
          </p:nvSpPr>
          <p:spPr bwMode="auto">
            <a:xfrm>
              <a:off x="10243948" y="431054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Rounded Rectangle 59">
              <a:extLst>
                <a:ext uri="{FF2B5EF4-FFF2-40B4-BE49-F238E27FC236}">
                  <a16:creationId xmlns:a16="http://schemas.microsoft.com/office/drawing/2014/main" id="{1DD772B5-0412-4C25-B661-4EB6D069DE6E}"/>
                </a:ext>
              </a:extLst>
            </p:cNvPr>
            <p:cNvSpPr/>
            <p:nvPr/>
          </p:nvSpPr>
          <p:spPr bwMode="auto">
            <a:xfrm>
              <a:off x="6635634" y="482032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ounded Rectangle 60">
              <a:extLst>
                <a:ext uri="{FF2B5EF4-FFF2-40B4-BE49-F238E27FC236}">
                  <a16:creationId xmlns:a16="http://schemas.microsoft.com/office/drawing/2014/main" id="{0EC4F6BF-DF13-4249-B741-9B36D6978C56}"/>
                </a:ext>
              </a:extLst>
            </p:cNvPr>
            <p:cNvSpPr/>
            <p:nvPr/>
          </p:nvSpPr>
          <p:spPr bwMode="auto">
            <a:xfrm>
              <a:off x="7150041" y="482032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Rounded Rectangle 61">
              <a:extLst>
                <a:ext uri="{FF2B5EF4-FFF2-40B4-BE49-F238E27FC236}">
                  <a16:creationId xmlns:a16="http://schemas.microsoft.com/office/drawing/2014/main" id="{454EF6D9-9B58-4899-9946-3C943B785C86}"/>
                </a:ext>
              </a:extLst>
            </p:cNvPr>
            <p:cNvSpPr/>
            <p:nvPr/>
          </p:nvSpPr>
          <p:spPr bwMode="auto">
            <a:xfrm>
              <a:off x="7664448" y="482031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Rounded Rectangle 62">
              <a:extLst>
                <a:ext uri="{FF2B5EF4-FFF2-40B4-BE49-F238E27FC236}">
                  <a16:creationId xmlns:a16="http://schemas.microsoft.com/office/drawing/2014/main" id="{ADD438D1-1CF2-4619-9A3F-6CBF1C901B6B}"/>
                </a:ext>
              </a:extLst>
            </p:cNvPr>
            <p:cNvSpPr/>
            <p:nvPr/>
          </p:nvSpPr>
          <p:spPr bwMode="auto">
            <a:xfrm>
              <a:off x="8178855" y="482031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Rounded Rectangle 63">
              <a:extLst>
                <a:ext uri="{FF2B5EF4-FFF2-40B4-BE49-F238E27FC236}">
                  <a16:creationId xmlns:a16="http://schemas.microsoft.com/office/drawing/2014/main" id="{79D61D92-08EF-4D2F-A75C-D0EB8E3D62A5}"/>
                </a:ext>
              </a:extLst>
            </p:cNvPr>
            <p:cNvSpPr/>
            <p:nvPr/>
          </p:nvSpPr>
          <p:spPr bwMode="auto">
            <a:xfrm>
              <a:off x="8693262" y="482031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Rounded Rectangle 64">
              <a:extLst>
                <a:ext uri="{FF2B5EF4-FFF2-40B4-BE49-F238E27FC236}">
                  <a16:creationId xmlns:a16="http://schemas.microsoft.com/office/drawing/2014/main" id="{C52DE2E7-D52E-4687-AA6D-4CA5299B26D7}"/>
                </a:ext>
              </a:extLst>
            </p:cNvPr>
            <p:cNvSpPr/>
            <p:nvPr/>
          </p:nvSpPr>
          <p:spPr bwMode="auto">
            <a:xfrm>
              <a:off x="9207669" y="482031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Rounded Rectangle 65">
              <a:extLst>
                <a:ext uri="{FF2B5EF4-FFF2-40B4-BE49-F238E27FC236}">
                  <a16:creationId xmlns:a16="http://schemas.microsoft.com/office/drawing/2014/main" id="{942DD49A-E188-4EB2-BBCA-B6CA3C5EF1B9}"/>
                </a:ext>
              </a:extLst>
            </p:cNvPr>
            <p:cNvSpPr/>
            <p:nvPr/>
          </p:nvSpPr>
          <p:spPr bwMode="auto">
            <a:xfrm>
              <a:off x="9722077" y="482031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Rounded Rectangle 66">
              <a:extLst>
                <a:ext uri="{FF2B5EF4-FFF2-40B4-BE49-F238E27FC236}">
                  <a16:creationId xmlns:a16="http://schemas.microsoft.com/office/drawing/2014/main" id="{690F9292-0911-49E4-B5E7-3A19BD993A33}"/>
                </a:ext>
              </a:extLst>
            </p:cNvPr>
            <p:cNvSpPr/>
            <p:nvPr/>
          </p:nvSpPr>
          <p:spPr bwMode="auto">
            <a:xfrm>
              <a:off x="10236484" y="482031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Rounded Rectangle 69">
              <a:extLst>
                <a:ext uri="{FF2B5EF4-FFF2-40B4-BE49-F238E27FC236}">
                  <a16:creationId xmlns:a16="http://schemas.microsoft.com/office/drawing/2014/main" id="{65C5E567-39F9-46A8-901C-69E09C8ACA14}"/>
                </a:ext>
              </a:extLst>
            </p:cNvPr>
            <p:cNvSpPr/>
            <p:nvPr/>
          </p:nvSpPr>
          <p:spPr bwMode="auto">
            <a:xfrm>
              <a:off x="6635634" y="533009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Rounded Rectangle 70">
              <a:extLst>
                <a:ext uri="{FF2B5EF4-FFF2-40B4-BE49-F238E27FC236}">
                  <a16:creationId xmlns:a16="http://schemas.microsoft.com/office/drawing/2014/main" id="{3310406A-E69C-43B4-A713-B9CCCA65F18A}"/>
                </a:ext>
              </a:extLst>
            </p:cNvPr>
            <p:cNvSpPr/>
            <p:nvPr/>
          </p:nvSpPr>
          <p:spPr bwMode="auto">
            <a:xfrm>
              <a:off x="7150042" y="533009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Rounded Rectangle 71">
              <a:extLst>
                <a:ext uri="{FF2B5EF4-FFF2-40B4-BE49-F238E27FC236}">
                  <a16:creationId xmlns:a16="http://schemas.microsoft.com/office/drawing/2014/main" id="{A22584CC-D0B0-4B7D-B1BC-FE437DF33B33}"/>
                </a:ext>
              </a:extLst>
            </p:cNvPr>
            <p:cNvSpPr/>
            <p:nvPr/>
          </p:nvSpPr>
          <p:spPr bwMode="auto">
            <a:xfrm>
              <a:off x="7664449" y="533009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Rounded Rectangle 72">
              <a:extLst>
                <a:ext uri="{FF2B5EF4-FFF2-40B4-BE49-F238E27FC236}">
                  <a16:creationId xmlns:a16="http://schemas.microsoft.com/office/drawing/2014/main" id="{C021B8DC-EDAC-4E66-9CD0-F34E4F115EA5}"/>
                </a:ext>
              </a:extLst>
            </p:cNvPr>
            <p:cNvSpPr/>
            <p:nvPr/>
          </p:nvSpPr>
          <p:spPr bwMode="auto">
            <a:xfrm>
              <a:off x="8178856" y="533009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Rounded Rectangle 73">
              <a:extLst>
                <a:ext uri="{FF2B5EF4-FFF2-40B4-BE49-F238E27FC236}">
                  <a16:creationId xmlns:a16="http://schemas.microsoft.com/office/drawing/2014/main" id="{EB9382C4-B73F-40CA-A3A6-83806503B80F}"/>
                </a:ext>
              </a:extLst>
            </p:cNvPr>
            <p:cNvSpPr/>
            <p:nvPr/>
          </p:nvSpPr>
          <p:spPr bwMode="auto">
            <a:xfrm>
              <a:off x="8693263" y="533008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Rounded Rectangle 74">
              <a:extLst>
                <a:ext uri="{FF2B5EF4-FFF2-40B4-BE49-F238E27FC236}">
                  <a16:creationId xmlns:a16="http://schemas.microsoft.com/office/drawing/2014/main" id="{731650E2-4053-4287-BDBA-8E1960425BC0}"/>
                </a:ext>
              </a:extLst>
            </p:cNvPr>
            <p:cNvSpPr/>
            <p:nvPr/>
          </p:nvSpPr>
          <p:spPr bwMode="auto">
            <a:xfrm>
              <a:off x="9207670" y="533008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Rounded Rectangle 75">
              <a:extLst>
                <a:ext uri="{FF2B5EF4-FFF2-40B4-BE49-F238E27FC236}">
                  <a16:creationId xmlns:a16="http://schemas.microsoft.com/office/drawing/2014/main" id="{0BBFE4BB-EEFA-4EFA-96B6-F8E63B37F1C9}"/>
                </a:ext>
              </a:extLst>
            </p:cNvPr>
            <p:cNvSpPr/>
            <p:nvPr/>
          </p:nvSpPr>
          <p:spPr bwMode="auto">
            <a:xfrm>
              <a:off x="9722077" y="533008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Rounded Rectangle 76">
              <a:extLst>
                <a:ext uri="{FF2B5EF4-FFF2-40B4-BE49-F238E27FC236}">
                  <a16:creationId xmlns:a16="http://schemas.microsoft.com/office/drawing/2014/main" id="{709B26A6-D94A-4508-B0A9-A9FE993099E6}"/>
                </a:ext>
              </a:extLst>
            </p:cNvPr>
            <p:cNvSpPr/>
            <p:nvPr/>
          </p:nvSpPr>
          <p:spPr bwMode="auto">
            <a:xfrm>
              <a:off x="10236484" y="533008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Rounded Rectangle 77">
              <a:extLst>
                <a:ext uri="{FF2B5EF4-FFF2-40B4-BE49-F238E27FC236}">
                  <a16:creationId xmlns:a16="http://schemas.microsoft.com/office/drawing/2014/main" id="{8067FE6A-05A5-4E69-9AC3-3E486E62BFF6}"/>
                </a:ext>
              </a:extLst>
            </p:cNvPr>
            <p:cNvSpPr/>
            <p:nvPr/>
          </p:nvSpPr>
          <p:spPr bwMode="auto">
            <a:xfrm>
              <a:off x="6635634" y="583987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Rounded Rectangle 78">
              <a:extLst>
                <a:ext uri="{FF2B5EF4-FFF2-40B4-BE49-F238E27FC236}">
                  <a16:creationId xmlns:a16="http://schemas.microsoft.com/office/drawing/2014/main" id="{82F6306E-0F0E-456F-92FB-9BB4BFE6306F}"/>
                </a:ext>
              </a:extLst>
            </p:cNvPr>
            <p:cNvSpPr/>
            <p:nvPr/>
          </p:nvSpPr>
          <p:spPr bwMode="auto">
            <a:xfrm>
              <a:off x="7150042" y="583987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4" name="Rounded Rectangle 79">
              <a:extLst>
                <a:ext uri="{FF2B5EF4-FFF2-40B4-BE49-F238E27FC236}">
                  <a16:creationId xmlns:a16="http://schemas.microsoft.com/office/drawing/2014/main" id="{EB3C9D01-3690-4453-B4FB-0C1181C418EB}"/>
                </a:ext>
              </a:extLst>
            </p:cNvPr>
            <p:cNvSpPr/>
            <p:nvPr/>
          </p:nvSpPr>
          <p:spPr bwMode="auto">
            <a:xfrm>
              <a:off x="7664449" y="583987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Rounded Rectangle 80">
              <a:extLst>
                <a:ext uri="{FF2B5EF4-FFF2-40B4-BE49-F238E27FC236}">
                  <a16:creationId xmlns:a16="http://schemas.microsoft.com/office/drawing/2014/main" id="{D194C7C2-A3F7-41D5-902E-2F2CCC5098EE}"/>
                </a:ext>
              </a:extLst>
            </p:cNvPr>
            <p:cNvSpPr/>
            <p:nvPr/>
          </p:nvSpPr>
          <p:spPr bwMode="auto">
            <a:xfrm>
              <a:off x="8178856" y="583986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Rounded Rectangle 81">
              <a:extLst>
                <a:ext uri="{FF2B5EF4-FFF2-40B4-BE49-F238E27FC236}">
                  <a16:creationId xmlns:a16="http://schemas.microsoft.com/office/drawing/2014/main" id="{77088812-9657-4C5B-9029-9F9B2CC96218}"/>
                </a:ext>
              </a:extLst>
            </p:cNvPr>
            <p:cNvSpPr/>
            <p:nvPr/>
          </p:nvSpPr>
          <p:spPr bwMode="auto">
            <a:xfrm>
              <a:off x="8693263" y="583986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Rounded Rectangle 82">
              <a:extLst>
                <a:ext uri="{FF2B5EF4-FFF2-40B4-BE49-F238E27FC236}">
                  <a16:creationId xmlns:a16="http://schemas.microsoft.com/office/drawing/2014/main" id="{FA0FE8F9-22B0-49F1-A892-4DBC066E4913}"/>
                </a:ext>
              </a:extLst>
            </p:cNvPr>
            <p:cNvSpPr/>
            <p:nvPr/>
          </p:nvSpPr>
          <p:spPr bwMode="auto">
            <a:xfrm>
              <a:off x="9207670" y="583986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Rounded Rectangle 83">
              <a:extLst>
                <a:ext uri="{FF2B5EF4-FFF2-40B4-BE49-F238E27FC236}">
                  <a16:creationId xmlns:a16="http://schemas.microsoft.com/office/drawing/2014/main" id="{E3B24B10-BD06-4642-A03C-612C289313FE}"/>
                </a:ext>
              </a:extLst>
            </p:cNvPr>
            <p:cNvSpPr/>
            <p:nvPr/>
          </p:nvSpPr>
          <p:spPr bwMode="auto">
            <a:xfrm>
              <a:off x="9722077" y="583986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Rounded Rectangle 84">
              <a:extLst>
                <a:ext uri="{FF2B5EF4-FFF2-40B4-BE49-F238E27FC236}">
                  <a16:creationId xmlns:a16="http://schemas.microsoft.com/office/drawing/2014/main" id="{B1E90F6F-EEEE-44A5-9EC7-9BC8EAE907B4}"/>
                </a:ext>
              </a:extLst>
            </p:cNvPr>
            <p:cNvSpPr/>
            <p:nvPr/>
          </p:nvSpPr>
          <p:spPr bwMode="auto">
            <a:xfrm>
              <a:off x="10236484" y="583986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ounded Rectangle 85">
              <a:extLst>
                <a:ext uri="{FF2B5EF4-FFF2-40B4-BE49-F238E27FC236}">
                  <a16:creationId xmlns:a16="http://schemas.microsoft.com/office/drawing/2014/main" id="{15A9C137-9B1F-4AE4-8864-675C28F6FBBE}"/>
                </a:ext>
              </a:extLst>
            </p:cNvPr>
            <p:cNvSpPr/>
            <p:nvPr/>
          </p:nvSpPr>
          <p:spPr bwMode="auto">
            <a:xfrm>
              <a:off x="6628170" y="634964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Rounded Rectangle 86">
              <a:extLst>
                <a:ext uri="{FF2B5EF4-FFF2-40B4-BE49-F238E27FC236}">
                  <a16:creationId xmlns:a16="http://schemas.microsoft.com/office/drawing/2014/main" id="{6EE5BC18-B7F0-4F25-A456-F33DFDA4C670}"/>
                </a:ext>
              </a:extLst>
            </p:cNvPr>
            <p:cNvSpPr/>
            <p:nvPr/>
          </p:nvSpPr>
          <p:spPr bwMode="auto">
            <a:xfrm>
              <a:off x="7142577" y="634964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Rounded Rectangle 87">
              <a:extLst>
                <a:ext uri="{FF2B5EF4-FFF2-40B4-BE49-F238E27FC236}">
                  <a16:creationId xmlns:a16="http://schemas.microsoft.com/office/drawing/2014/main" id="{26D00AC6-30AE-4CD8-8C6B-95B11A89AC8A}"/>
                </a:ext>
              </a:extLst>
            </p:cNvPr>
            <p:cNvSpPr/>
            <p:nvPr/>
          </p:nvSpPr>
          <p:spPr bwMode="auto">
            <a:xfrm>
              <a:off x="7656984" y="634964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3" name="Rounded Rectangle 88">
              <a:extLst>
                <a:ext uri="{FF2B5EF4-FFF2-40B4-BE49-F238E27FC236}">
                  <a16:creationId xmlns:a16="http://schemas.microsoft.com/office/drawing/2014/main" id="{792B2D29-EB78-45C8-BF43-67AF1294AAC6}"/>
                </a:ext>
              </a:extLst>
            </p:cNvPr>
            <p:cNvSpPr/>
            <p:nvPr/>
          </p:nvSpPr>
          <p:spPr bwMode="auto">
            <a:xfrm>
              <a:off x="8171391" y="63496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Rounded Rectangle 89">
              <a:extLst>
                <a:ext uri="{FF2B5EF4-FFF2-40B4-BE49-F238E27FC236}">
                  <a16:creationId xmlns:a16="http://schemas.microsoft.com/office/drawing/2014/main" id="{9324DF61-ED84-4490-AAB2-EF2D88E875AA}"/>
                </a:ext>
              </a:extLst>
            </p:cNvPr>
            <p:cNvSpPr/>
            <p:nvPr/>
          </p:nvSpPr>
          <p:spPr bwMode="auto">
            <a:xfrm>
              <a:off x="8685798" y="63496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Rounded Rectangle 90">
              <a:extLst>
                <a:ext uri="{FF2B5EF4-FFF2-40B4-BE49-F238E27FC236}">
                  <a16:creationId xmlns:a16="http://schemas.microsoft.com/office/drawing/2014/main" id="{408B509D-96E5-408C-8C6F-F421F017E375}"/>
                </a:ext>
              </a:extLst>
            </p:cNvPr>
            <p:cNvSpPr/>
            <p:nvPr/>
          </p:nvSpPr>
          <p:spPr bwMode="auto">
            <a:xfrm>
              <a:off x="9200205" y="634964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Rounded Rectangle 91">
              <a:extLst>
                <a:ext uri="{FF2B5EF4-FFF2-40B4-BE49-F238E27FC236}">
                  <a16:creationId xmlns:a16="http://schemas.microsoft.com/office/drawing/2014/main" id="{3F397C48-D4AF-407C-846E-29A411D25584}"/>
                </a:ext>
              </a:extLst>
            </p:cNvPr>
            <p:cNvSpPr/>
            <p:nvPr/>
          </p:nvSpPr>
          <p:spPr bwMode="auto">
            <a:xfrm>
              <a:off x="9714613" y="634964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Rounded Rectangle 92">
              <a:extLst>
                <a:ext uri="{FF2B5EF4-FFF2-40B4-BE49-F238E27FC236}">
                  <a16:creationId xmlns:a16="http://schemas.microsoft.com/office/drawing/2014/main" id="{4B714D76-A465-40C7-B24B-0F30973AD1B8}"/>
                </a:ext>
              </a:extLst>
            </p:cNvPr>
            <p:cNvSpPr/>
            <p:nvPr/>
          </p:nvSpPr>
          <p:spPr bwMode="auto">
            <a:xfrm>
              <a:off x="10229020" y="634964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Rounded Rectangle 93">
              <a:extLst>
                <a:ext uri="{FF2B5EF4-FFF2-40B4-BE49-F238E27FC236}">
                  <a16:creationId xmlns:a16="http://schemas.microsoft.com/office/drawing/2014/main" id="{4066767A-08F3-4FA9-95C7-7952274EC274}"/>
                </a:ext>
              </a:extLst>
            </p:cNvPr>
            <p:cNvSpPr/>
            <p:nvPr/>
          </p:nvSpPr>
          <p:spPr bwMode="auto">
            <a:xfrm>
              <a:off x="6649581" y="23230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9" name="Rounded Rectangle 94">
              <a:extLst>
                <a:ext uri="{FF2B5EF4-FFF2-40B4-BE49-F238E27FC236}">
                  <a16:creationId xmlns:a16="http://schemas.microsoft.com/office/drawing/2014/main" id="{922BD5CA-6F7C-47C8-A0B7-6ED0B563E49B}"/>
                </a:ext>
              </a:extLst>
            </p:cNvPr>
            <p:cNvSpPr/>
            <p:nvPr/>
          </p:nvSpPr>
          <p:spPr bwMode="auto">
            <a:xfrm>
              <a:off x="7163989" y="23230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0" name="Rounded Rectangle 95">
              <a:extLst>
                <a:ext uri="{FF2B5EF4-FFF2-40B4-BE49-F238E27FC236}">
                  <a16:creationId xmlns:a16="http://schemas.microsoft.com/office/drawing/2014/main" id="{1B8F32CE-37F0-410C-B329-895EB11B823A}"/>
                </a:ext>
              </a:extLst>
            </p:cNvPr>
            <p:cNvSpPr/>
            <p:nvPr/>
          </p:nvSpPr>
          <p:spPr bwMode="auto">
            <a:xfrm>
              <a:off x="7678396" y="23230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Rounded Rectangle 96">
              <a:extLst>
                <a:ext uri="{FF2B5EF4-FFF2-40B4-BE49-F238E27FC236}">
                  <a16:creationId xmlns:a16="http://schemas.microsoft.com/office/drawing/2014/main" id="{DBDD7A55-2460-4E73-ABA7-C8357BD74385}"/>
                </a:ext>
              </a:extLst>
            </p:cNvPr>
            <p:cNvSpPr/>
            <p:nvPr/>
          </p:nvSpPr>
          <p:spPr bwMode="auto">
            <a:xfrm>
              <a:off x="8192803" y="23230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Rounded Rectangle 97">
              <a:extLst>
                <a:ext uri="{FF2B5EF4-FFF2-40B4-BE49-F238E27FC236}">
                  <a16:creationId xmlns:a16="http://schemas.microsoft.com/office/drawing/2014/main" id="{235ED4C8-D29C-4651-B4A0-D31E73E9AADC}"/>
                </a:ext>
              </a:extLst>
            </p:cNvPr>
            <p:cNvSpPr/>
            <p:nvPr/>
          </p:nvSpPr>
          <p:spPr bwMode="auto">
            <a:xfrm>
              <a:off x="8707210" y="23230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Rounded Rectangle 98">
              <a:extLst>
                <a:ext uri="{FF2B5EF4-FFF2-40B4-BE49-F238E27FC236}">
                  <a16:creationId xmlns:a16="http://schemas.microsoft.com/office/drawing/2014/main" id="{8F5B6DCB-EAA3-4245-B7B7-00D81D2B9EAB}"/>
                </a:ext>
              </a:extLst>
            </p:cNvPr>
            <p:cNvSpPr/>
            <p:nvPr/>
          </p:nvSpPr>
          <p:spPr bwMode="auto">
            <a:xfrm>
              <a:off x="9221617" y="23230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Rounded Rectangle 99">
              <a:extLst>
                <a:ext uri="{FF2B5EF4-FFF2-40B4-BE49-F238E27FC236}">
                  <a16:creationId xmlns:a16="http://schemas.microsoft.com/office/drawing/2014/main" id="{E6A4EDBA-DB6D-485A-B631-627AE504C881}"/>
                </a:ext>
              </a:extLst>
            </p:cNvPr>
            <p:cNvSpPr/>
            <p:nvPr/>
          </p:nvSpPr>
          <p:spPr bwMode="auto">
            <a:xfrm>
              <a:off x="9736024" y="23229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Rounded Rectangle 100">
              <a:extLst>
                <a:ext uri="{FF2B5EF4-FFF2-40B4-BE49-F238E27FC236}">
                  <a16:creationId xmlns:a16="http://schemas.microsoft.com/office/drawing/2014/main" id="{93200D28-FA1A-4968-90AD-56697D8D2706}"/>
                </a:ext>
              </a:extLst>
            </p:cNvPr>
            <p:cNvSpPr/>
            <p:nvPr/>
          </p:nvSpPr>
          <p:spPr bwMode="auto">
            <a:xfrm>
              <a:off x="10250431" y="23229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Rounded Rectangle 101">
              <a:extLst>
                <a:ext uri="{FF2B5EF4-FFF2-40B4-BE49-F238E27FC236}">
                  <a16:creationId xmlns:a16="http://schemas.microsoft.com/office/drawing/2014/main" id="{6AEBB453-0BA7-4A9E-9275-4E53D263D5F2}"/>
                </a:ext>
              </a:extLst>
            </p:cNvPr>
            <p:cNvSpPr/>
            <p:nvPr/>
          </p:nvSpPr>
          <p:spPr bwMode="auto">
            <a:xfrm>
              <a:off x="6649581" y="74208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Rounded Rectangle 102">
              <a:extLst>
                <a:ext uri="{FF2B5EF4-FFF2-40B4-BE49-F238E27FC236}">
                  <a16:creationId xmlns:a16="http://schemas.microsoft.com/office/drawing/2014/main" id="{9FC1D886-E37A-4D6F-8C7E-5057ABE67AB6}"/>
                </a:ext>
              </a:extLst>
            </p:cNvPr>
            <p:cNvSpPr/>
            <p:nvPr/>
          </p:nvSpPr>
          <p:spPr bwMode="auto">
            <a:xfrm>
              <a:off x="7163989" y="74208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Rounded Rectangle 103">
              <a:extLst>
                <a:ext uri="{FF2B5EF4-FFF2-40B4-BE49-F238E27FC236}">
                  <a16:creationId xmlns:a16="http://schemas.microsoft.com/office/drawing/2014/main" id="{4808911C-088D-4412-955F-5A6C3F5D46F8}"/>
                </a:ext>
              </a:extLst>
            </p:cNvPr>
            <p:cNvSpPr/>
            <p:nvPr/>
          </p:nvSpPr>
          <p:spPr bwMode="auto">
            <a:xfrm>
              <a:off x="7678396" y="74208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9" name="Rounded Rectangle 104">
              <a:extLst>
                <a:ext uri="{FF2B5EF4-FFF2-40B4-BE49-F238E27FC236}">
                  <a16:creationId xmlns:a16="http://schemas.microsoft.com/office/drawing/2014/main" id="{8FFD2B27-7B32-4C76-BD78-4F5FE3B6AA40}"/>
                </a:ext>
              </a:extLst>
            </p:cNvPr>
            <p:cNvSpPr/>
            <p:nvPr/>
          </p:nvSpPr>
          <p:spPr bwMode="auto">
            <a:xfrm>
              <a:off x="8192803" y="74208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Rounded Rectangle 105">
              <a:extLst>
                <a:ext uri="{FF2B5EF4-FFF2-40B4-BE49-F238E27FC236}">
                  <a16:creationId xmlns:a16="http://schemas.microsoft.com/office/drawing/2014/main" id="{92DAAB68-464F-4A0E-B888-80A13E1081E7}"/>
                </a:ext>
              </a:extLst>
            </p:cNvPr>
            <p:cNvSpPr/>
            <p:nvPr/>
          </p:nvSpPr>
          <p:spPr bwMode="auto">
            <a:xfrm>
              <a:off x="8707210" y="74207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1" name="Rounded Rectangle 106">
              <a:extLst>
                <a:ext uri="{FF2B5EF4-FFF2-40B4-BE49-F238E27FC236}">
                  <a16:creationId xmlns:a16="http://schemas.microsoft.com/office/drawing/2014/main" id="{5AE7648A-FCC1-4D8A-B51B-B68AB838B690}"/>
                </a:ext>
              </a:extLst>
            </p:cNvPr>
            <p:cNvSpPr/>
            <p:nvPr/>
          </p:nvSpPr>
          <p:spPr bwMode="auto">
            <a:xfrm>
              <a:off x="9221617" y="74207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2" name="Rounded Rectangle 107">
              <a:extLst>
                <a:ext uri="{FF2B5EF4-FFF2-40B4-BE49-F238E27FC236}">
                  <a16:creationId xmlns:a16="http://schemas.microsoft.com/office/drawing/2014/main" id="{E335CC97-2182-4F4A-BCA6-FF4254A634E9}"/>
                </a:ext>
              </a:extLst>
            </p:cNvPr>
            <p:cNvSpPr/>
            <p:nvPr/>
          </p:nvSpPr>
          <p:spPr bwMode="auto">
            <a:xfrm>
              <a:off x="9736024" y="74207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Rounded Rectangle 108">
              <a:extLst>
                <a:ext uri="{FF2B5EF4-FFF2-40B4-BE49-F238E27FC236}">
                  <a16:creationId xmlns:a16="http://schemas.microsoft.com/office/drawing/2014/main" id="{668CF002-3DB0-4219-BDBD-626BC57EDD4C}"/>
                </a:ext>
              </a:extLst>
            </p:cNvPr>
            <p:cNvSpPr/>
            <p:nvPr/>
          </p:nvSpPr>
          <p:spPr bwMode="auto">
            <a:xfrm>
              <a:off x="10250431" y="74207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4" name="Rounded Rectangle 109">
              <a:extLst>
                <a:ext uri="{FF2B5EF4-FFF2-40B4-BE49-F238E27FC236}">
                  <a16:creationId xmlns:a16="http://schemas.microsoft.com/office/drawing/2014/main" id="{7321FC41-A07F-4A83-8CC2-8832630CBD94}"/>
                </a:ext>
              </a:extLst>
            </p:cNvPr>
            <p:cNvSpPr/>
            <p:nvPr/>
          </p:nvSpPr>
          <p:spPr bwMode="auto">
            <a:xfrm>
              <a:off x="6642117" y="125185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Rounded Rectangle 110">
              <a:extLst>
                <a:ext uri="{FF2B5EF4-FFF2-40B4-BE49-F238E27FC236}">
                  <a16:creationId xmlns:a16="http://schemas.microsoft.com/office/drawing/2014/main" id="{74C52056-C2FC-48D7-BFA4-09088D59D6B6}"/>
                </a:ext>
              </a:extLst>
            </p:cNvPr>
            <p:cNvSpPr/>
            <p:nvPr/>
          </p:nvSpPr>
          <p:spPr bwMode="auto">
            <a:xfrm>
              <a:off x="7156524" y="125185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Rounded Rectangle 111">
              <a:extLst>
                <a:ext uri="{FF2B5EF4-FFF2-40B4-BE49-F238E27FC236}">
                  <a16:creationId xmlns:a16="http://schemas.microsoft.com/office/drawing/2014/main" id="{4DCE7E85-C06D-4DAE-B406-6BC5CA6D2F45}"/>
                </a:ext>
              </a:extLst>
            </p:cNvPr>
            <p:cNvSpPr/>
            <p:nvPr/>
          </p:nvSpPr>
          <p:spPr bwMode="auto">
            <a:xfrm>
              <a:off x="7670931" y="125185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7" name="Rounded Rectangle 112">
              <a:extLst>
                <a:ext uri="{FF2B5EF4-FFF2-40B4-BE49-F238E27FC236}">
                  <a16:creationId xmlns:a16="http://schemas.microsoft.com/office/drawing/2014/main" id="{4F18FC9E-FA07-4B45-9F2A-85EEE03A4D70}"/>
                </a:ext>
              </a:extLst>
            </p:cNvPr>
            <p:cNvSpPr/>
            <p:nvPr/>
          </p:nvSpPr>
          <p:spPr bwMode="auto">
            <a:xfrm>
              <a:off x="8185338" y="125185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Rounded Rectangle 113">
              <a:extLst>
                <a:ext uri="{FF2B5EF4-FFF2-40B4-BE49-F238E27FC236}">
                  <a16:creationId xmlns:a16="http://schemas.microsoft.com/office/drawing/2014/main" id="{5B99E034-DA91-4F98-819C-EA8CD213609A}"/>
                </a:ext>
              </a:extLst>
            </p:cNvPr>
            <p:cNvSpPr/>
            <p:nvPr/>
          </p:nvSpPr>
          <p:spPr bwMode="auto">
            <a:xfrm>
              <a:off x="8699745" y="125185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Rounded Rectangle 114">
              <a:extLst>
                <a:ext uri="{FF2B5EF4-FFF2-40B4-BE49-F238E27FC236}">
                  <a16:creationId xmlns:a16="http://schemas.microsoft.com/office/drawing/2014/main" id="{2D1E22F3-EAE1-4FDE-82E8-D1F99A6A06E9}"/>
                </a:ext>
              </a:extLst>
            </p:cNvPr>
            <p:cNvSpPr/>
            <p:nvPr/>
          </p:nvSpPr>
          <p:spPr bwMode="auto">
            <a:xfrm>
              <a:off x="9214152" y="125185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Rounded Rectangle 115">
              <a:extLst>
                <a:ext uri="{FF2B5EF4-FFF2-40B4-BE49-F238E27FC236}">
                  <a16:creationId xmlns:a16="http://schemas.microsoft.com/office/drawing/2014/main" id="{1B9808AF-57AA-43AF-A423-88838F794F32}"/>
                </a:ext>
              </a:extLst>
            </p:cNvPr>
            <p:cNvSpPr/>
            <p:nvPr/>
          </p:nvSpPr>
          <p:spPr bwMode="auto">
            <a:xfrm>
              <a:off x="9728560" y="125185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Rounded Rectangle 116">
              <a:extLst>
                <a:ext uri="{FF2B5EF4-FFF2-40B4-BE49-F238E27FC236}">
                  <a16:creationId xmlns:a16="http://schemas.microsoft.com/office/drawing/2014/main" id="{2F36DCD5-AD36-4FEA-B9E6-5A71132968B0}"/>
                </a:ext>
              </a:extLst>
            </p:cNvPr>
            <p:cNvSpPr/>
            <p:nvPr/>
          </p:nvSpPr>
          <p:spPr bwMode="auto">
            <a:xfrm>
              <a:off x="10242967" y="125185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Rounded Rectangle 117">
              <a:extLst>
                <a:ext uri="{FF2B5EF4-FFF2-40B4-BE49-F238E27FC236}">
                  <a16:creationId xmlns:a16="http://schemas.microsoft.com/office/drawing/2014/main" id="{08A7CAA8-71B4-4382-84C2-DE9C8CF236F9}"/>
                </a:ext>
              </a:extLst>
            </p:cNvPr>
            <p:cNvSpPr/>
            <p:nvPr/>
          </p:nvSpPr>
          <p:spPr bwMode="auto">
            <a:xfrm>
              <a:off x="10770530" y="176164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Rounded Rectangle 118">
              <a:extLst>
                <a:ext uri="{FF2B5EF4-FFF2-40B4-BE49-F238E27FC236}">
                  <a16:creationId xmlns:a16="http://schemas.microsoft.com/office/drawing/2014/main" id="{D5E0A849-CC8F-4ECC-A670-5D5ACBB60819}"/>
                </a:ext>
              </a:extLst>
            </p:cNvPr>
            <p:cNvSpPr/>
            <p:nvPr/>
          </p:nvSpPr>
          <p:spPr bwMode="auto">
            <a:xfrm>
              <a:off x="11284937" y="17616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Rounded Rectangle 119">
              <a:extLst>
                <a:ext uri="{FF2B5EF4-FFF2-40B4-BE49-F238E27FC236}">
                  <a16:creationId xmlns:a16="http://schemas.microsoft.com/office/drawing/2014/main" id="{41466A3A-294C-493A-83C5-A573785644F2}"/>
                </a:ext>
              </a:extLst>
            </p:cNvPr>
            <p:cNvSpPr/>
            <p:nvPr/>
          </p:nvSpPr>
          <p:spPr bwMode="auto">
            <a:xfrm>
              <a:off x="11813821" y="176164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5" name="Rounded Rectangle 120">
              <a:extLst>
                <a:ext uri="{FF2B5EF4-FFF2-40B4-BE49-F238E27FC236}">
                  <a16:creationId xmlns:a16="http://schemas.microsoft.com/office/drawing/2014/main" id="{15694072-6B36-4CC4-8A8E-7D4DA5BE1EF5}"/>
                </a:ext>
              </a:extLst>
            </p:cNvPr>
            <p:cNvSpPr/>
            <p:nvPr/>
          </p:nvSpPr>
          <p:spPr bwMode="auto">
            <a:xfrm>
              <a:off x="10770530" y="227142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Rounded Rectangle 121">
              <a:extLst>
                <a:ext uri="{FF2B5EF4-FFF2-40B4-BE49-F238E27FC236}">
                  <a16:creationId xmlns:a16="http://schemas.microsoft.com/office/drawing/2014/main" id="{6CC1CE1E-26BB-4CC1-85E4-8B4329A1A5B3}"/>
                </a:ext>
              </a:extLst>
            </p:cNvPr>
            <p:cNvSpPr/>
            <p:nvPr/>
          </p:nvSpPr>
          <p:spPr bwMode="auto">
            <a:xfrm>
              <a:off x="11284937" y="227142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Rounded Rectangle 122">
              <a:extLst>
                <a:ext uri="{FF2B5EF4-FFF2-40B4-BE49-F238E27FC236}">
                  <a16:creationId xmlns:a16="http://schemas.microsoft.com/office/drawing/2014/main" id="{8B904E2A-E21F-4551-8EDE-E82DD2E974D1}"/>
                </a:ext>
              </a:extLst>
            </p:cNvPr>
            <p:cNvSpPr/>
            <p:nvPr/>
          </p:nvSpPr>
          <p:spPr bwMode="auto">
            <a:xfrm>
              <a:off x="11799344" y="227142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Rounded Rectangle 123">
              <a:extLst>
                <a:ext uri="{FF2B5EF4-FFF2-40B4-BE49-F238E27FC236}">
                  <a16:creationId xmlns:a16="http://schemas.microsoft.com/office/drawing/2014/main" id="{8CFC0626-7885-4005-9841-16483C43AA9B}"/>
                </a:ext>
              </a:extLst>
            </p:cNvPr>
            <p:cNvSpPr/>
            <p:nvPr/>
          </p:nvSpPr>
          <p:spPr bwMode="auto">
            <a:xfrm>
              <a:off x="10770530" y="278120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Rounded Rectangle 124">
              <a:extLst>
                <a:ext uri="{FF2B5EF4-FFF2-40B4-BE49-F238E27FC236}">
                  <a16:creationId xmlns:a16="http://schemas.microsoft.com/office/drawing/2014/main" id="{BAFC753B-186A-4D13-BD8A-F2F19EC922E0}"/>
                </a:ext>
              </a:extLst>
            </p:cNvPr>
            <p:cNvSpPr/>
            <p:nvPr/>
          </p:nvSpPr>
          <p:spPr bwMode="auto">
            <a:xfrm>
              <a:off x="11284937" y="278120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Rounded Rectangle 125">
              <a:extLst>
                <a:ext uri="{FF2B5EF4-FFF2-40B4-BE49-F238E27FC236}">
                  <a16:creationId xmlns:a16="http://schemas.microsoft.com/office/drawing/2014/main" id="{D773FF4A-4DF0-4E2E-B19B-1DD3BC844A0A}"/>
                </a:ext>
              </a:extLst>
            </p:cNvPr>
            <p:cNvSpPr/>
            <p:nvPr/>
          </p:nvSpPr>
          <p:spPr bwMode="auto">
            <a:xfrm>
              <a:off x="11799344" y="278120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Rounded Rectangle 126">
              <a:extLst>
                <a:ext uri="{FF2B5EF4-FFF2-40B4-BE49-F238E27FC236}">
                  <a16:creationId xmlns:a16="http://schemas.microsoft.com/office/drawing/2014/main" id="{B2B773E4-A1BA-412C-8F9B-569A86B48DC2}"/>
                </a:ext>
              </a:extLst>
            </p:cNvPr>
            <p:cNvSpPr/>
            <p:nvPr/>
          </p:nvSpPr>
          <p:spPr bwMode="auto">
            <a:xfrm>
              <a:off x="10770530" y="329098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2" name="Rounded Rectangle 127">
              <a:extLst>
                <a:ext uri="{FF2B5EF4-FFF2-40B4-BE49-F238E27FC236}">
                  <a16:creationId xmlns:a16="http://schemas.microsoft.com/office/drawing/2014/main" id="{D3D823A1-3166-4564-A4A2-6DD63FF19113}"/>
                </a:ext>
              </a:extLst>
            </p:cNvPr>
            <p:cNvSpPr/>
            <p:nvPr/>
          </p:nvSpPr>
          <p:spPr bwMode="auto">
            <a:xfrm>
              <a:off x="11284937" y="329098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Rounded Rectangle 128">
              <a:extLst>
                <a:ext uri="{FF2B5EF4-FFF2-40B4-BE49-F238E27FC236}">
                  <a16:creationId xmlns:a16="http://schemas.microsoft.com/office/drawing/2014/main" id="{3DEACF19-EB26-4A74-B647-8606FC489791}"/>
                </a:ext>
              </a:extLst>
            </p:cNvPr>
            <p:cNvSpPr/>
            <p:nvPr/>
          </p:nvSpPr>
          <p:spPr bwMode="auto">
            <a:xfrm>
              <a:off x="11799344" y="329098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Rounded Rectangle 129">
              <a:extLst>
                <a:ext uri="{FF2B5EF4-FFF2-40B4-BE49-F238E27FC236}">
                  <a16:creationId xmlns:a16="http://schemas.microsoft.com/office/drawing/2014/main" id="{B804AE37-E7F8-47E7-8E35-A38DE6D95B69}"/>
                </a:ext>
              </a:extLst>
            </p:cNvPr>
            <p:cNvSpPr/>
            <p:nvPr/>
          </p:nvSpPr>
          <p:spPr bwMode="auto">
            <a:xfrm>
              <a:off x="10770530" y="380076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Rounded Rectangle 130">
              <a:extLst>
                <a:ext uri="{FF2B5EF4-FFF2-40B4-BE49-F238E27FC236}">
                  <a16:creationId xmlns:a16="http://schemas.microsoft.com/office/drawing/2014/main" id="{341E01DD-2A1E-40CE-8DDA-923DC54C6011}"/>
                </a:ext>
              </a:extLst>
            </p:cNvPr>
            <p:cNvSpPr/>
            <p:nvPr/>
          </p:nvSpPr>
          <p:spPr bwMode="auto">
            <a:xfrm>
              <a:off x="11284937" y="380076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Rounded Rectangle 131">
              <a:extLst>
                <a:ext uri="{FF2B5EF4-FFF2-40B4-BE49-F238E27FC236}">
                  <a16:creationId xmlns:a16="http://schemas.microsoft.com/office/drawing/2014/main" id="{9EBDE3F6-32D2-4ECF-93EC-F4979ABC414B}"/>
                </a:ext>
              </a:extLst>
            </p:cNvPr>
            <p:cNvSpPr/>
            <p:nvPr/>
          </p:nvSpPr>
          <p:spPr bwMode="auto">
            <a:xfrm>
              <a:off x="11799344" y="380076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ounded Rectangle 132">
              <a:extLst>
                <a:ext uri="{FF2B5EF4-FFF2-40B4-BE49-F238E27FC236}">
                  <a16:creationId xmlns:a16="http://schemas.microsoft.com/office/drawing/2014/main" id="{BB7FEB04-D36F-492E-BFB3-B43E4C348DEA}"/>
                </a:ext>
              </a:extLst>
            </p:cNvPr>
            <p:cNvSpPr/>
            <p:nvPr/>
          </p:nvSpPr>
          <p:spPr bwMode="auto">
            <a:xfrm>
              <a:off x="10770530" y="431054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Rounded Rectangle 133">
              <a:extLst>
                <a:ext uri="{FF2B5EF4-FFF2-40B4-BE49-F238E27FC236}">
                  <a16:creationId xmlns:a16="http://schemas.microsoft.com/office/drawing/2014/main" id="{4CD894E2-73D1-4A80-BB53-1E8BBBEE5FD3}"/>
                </a:ext>
              </a:extLst>
            </p:cNvPr>
            <p:cNvSpPr/>
            <p:nvPr/>
          </p:nvSpPr>
          <p:spPr bwMode="auto">
            <a:xfrm>
              <a:off x="11284937" y="43105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Rounded Rectangle 134">
              <a:extLst>
                <a:ext uri="{FF2B5EF4-FFF2-40B4-BE49-F238E27FC236}">
                  <a16:creationId xmlns:a16="http://schemas.microsoft.com/office/drawing/2014/main" id="{3384B4E4-1A91-42A5-AAEE-550E09A75D7A}"/>
                </a:ext>
              </a:extLst>
            </p:cNvPr>
            <p:cNvSpPr/>
            <p:nvPr/>
          </p:nvSpPr>
          <p:spPr bwMode="auto">
            <a:xfrm>
              <a:off x="11799344" y="43105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Rounded Rectangle 135">
              <a:extLst>
                <a:ext uri="{FF2B5EF4-FFF2-40B4-BE49-F238E27FC236}">
                  <a16:creationId xmlns:a16="http://schemas.microsoft.com/office/drawing/2014/main" id="{0EE43567-4759-4967-806E-8C8C1C7F7C3A}"/>
                </a:ext>
              </a:extLst>
            </p:cNvPr>
            <p:cNvSpPr/>
            <p:nvPr/>
          </p:nvSpPr>
          <p:spPr bwMode="auto">
            <a:xfrm>
              <a:off x="10763065" y="482032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Rounded Rectangle 136">
              <a:extLst>
                <a:ext uri="{FF2B5EF4-FFF2-40B4-BE49-F238E27FC236}">
                  <a16:creationId xmlns:a16="http://schemas.microsoft.com/office/drawing/2014/main" id="{4721FA3B-AFD1-4614-911D-041CDB8EB4B5}"/>
                </a:ext>
              </a:extLst>
            </p:cNvPr>
            <p:cNvSpPr/>
            <p:nvPr/>
          </p:nvSpPr>
          <p:spPr bwMode="auto">
            <a:xfrm>
              <a:off x="11277473" y="482032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Rounded Rectangle 137">
              <a:extLst>
                <a:ext uri="{FF2B5EF4-FFF2-40B4-BE49-F238E27FC236}">
                  <a16:creationId xmlns:a16="http://schemas.microsoft.com/office/drawing/2014/main" id="{7C40E2B8-7EDA-41DE-809D-235198B8CE72}"/>
                </a:ext>
              </a:extLst>
            </p:cNvPr>
            <p:cNvSpPr/>
            <p:nvPr/>
          </p:nvSpPr>
          <p:spPr bwMode="auto">
            <a:xfrm>
              <a:off x="11791880" y="482031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3" name="Rounded Rectangle 138">
              <a:extLst>
                <a:ext uri="{FF2B5EF4-FFF2-40B4-BE49-F238E27FC236}">
                  <a16:creationId xmlns:a16="http://schemas.microsoft.com/office/drawing/2014/main" id="{50C23AE6-E492-437F-B066-7C7E0BC23663}"/>
                </a:ext>
              </a:extLst>
            </p:cNvPr>
            <p:cNvSpPr/>
            <p:nvPr/>
          </p:nvSpPr>
          <p:spPr bwMode="auto">
            <a:xfrm>
              <a:off x="10763066" y="533009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Rounded Rectangle 139">
              <a:extLst>
                <a:ext uri="{FF2B5EF4-FFF2-40B4-BE49-F238E27FC236}">
                  <a16:creationId xmlns:a16="http://schemas.microsoft.com/office/drawing/2014/main" id="{90F6CEEC-FCFF-40B1-A9AF-A2AA341A8578}"/>
                </a:ext>
              </a:extLst>
            </p:cNvPr>
            <p:cNvSpPr/>
            <p:nvPr/>
          </p:nvSpPr>
          <p:spPr bwMode="auto">
            <a:xfrm>
              <a:off x="11277473" y="533009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ounded Rectangle 140">
              <a:extLst>
                <a:ext uri="{FF2B5EF4-FFF2-40B4-BE49-F238E27FC236}">
                  <a16:creationId xmlns:a16="http://schemas.microsoft.com/office/drawing/2014/main" id="{51D94952-826C-4534-8E48-C9A08FEF27D5}"/>
                </a:ext>
              </a:extLst>
            </p:cNvPr>
            <p:cNvSpPr/>
            <p:nvPr/>
          </p:nvSpPr>
          <p:spPr bwMode="auto">
            <a:xfrm>
              <a:off x="11791880" y="533009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Rounded Rectangle 141">
              <a:extLst>
                <a:ext uri="{FF2B5EF4-FFF2-40B4-BE49-F238E27FC236}">
                  <a16:creationId xmlns:a16="http://schemas.microsoft.com/office/drawing/2014/main" id="{0BE33BAE-4391-4704-8C2B-7F63D8A6629D}"/>
                </a:ext>
              </a:extLst>
            </p:cNvPr>
            <p:cNvSpPr/>
            <p:nvPr/>
          </p:nvSpPr>
          <p:spPr bwMode="auto">
            <a:xfrm>
              <a:off x="10763066" y="583987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Rounded Rectangle 142">
              <a:extLst>
                <a:ext uri="{FF2B5EF4-FFF2-40B4-BE49-F238E27FC236}">
                  <a16:creationId xmlns:a16="http://schemas.microsoft.com/office/drawing/2014/main" id="{CC9F1BA3-039D-4F91-A538-C38EF3DC84D9}"/>
                </a:ext>
              </a:extLst>
            </p:cNvPr>
            <p:cNvSpPr/>
            <p:nvPr/>
          </p:nvSpPr>
          <p:spPr bwMode="auto">
            <a:xfrm>
              <a:off x="11277473" y="583987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ounded Rectangle 143">
              <a:extLst>
                <a:ext uri="{FF2B5EF4-FFF2-40B4-BE49-F238E27FC236}">
                  <a16:creationId xmlns:a16="http://schemas.microsoft.com/office/drawing/2014/main" id="{C4705EC2-630D-4ABB-AB11-B48EDA172BFC}"/>
                </a:ext>
              </a:extLst>
            </p:cNvPr>
            <p:cNvSpPr/>
            <p:nvPr/>
          </p:nvSpPr>
          <p:spPr bwMode="auto">
            <a:xfrm>
              <a:off x="11791880" y="583987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Rounded Rectangle 144">
              <a:extLst>
                <a:ext uri="{FF2B5EF4-FFF2-40B4-BE49-F238E27FC236}">
                  <a16:creationId xmlns:a16="http://schemas.microsoft.com/office/drawing/2014/main" id="{D13E6519-F9D2-4579-B78E-401DEEFC0FD1}"/>
                </a:ext>
              </a:extLst>
            </p:cNvPr>
            <p:cNvSpPr/>
            <p:nvPr/>
          </p:nvSpPr>
          <p:spPr bwMode="auto">
            <a:xfrm>
              <a:off x="10755601" y="634964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Rounded Rectangle 145">
              <a:extLst>
                <a:ext uri="{FF2B5EF4-FFF2-40B4-BE49-F238E27FC236}">
                  <a16:creationId xmlns:a16="http://schemas.microsoft.com/office/drawing/2014/main" id="{02A8B37D-9D2E-41F2-B6C1-27CB5BE10D87}"/>
                </a:ext>
              </a:extLst>
            </p:cNvPr>
            <p:cNvSpPr/>
            <p:nvPr/>
          </p:nvSpPr>
          <p:spPr bwMode="auto">
            <a:xfrm>
              <a:off x="11270009" y="634964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ounded Rectangle 146">
              <a:extLst>
                <a:ext uri="{FF2B5EF4-FFF2-40B4-BE49-F238E27FC236}">
                  <a16:creationId xmlns:a16="http://schemas.microsoft.com/office/drawing/2014/main" id="{0CC1C443-54E1-4DFB-97C9-87096A109E9D}"/>
                </a:ext>
              </a:extLst>
            </p:cNvPr>
            <p:cNvSpPr/>
            <p:nvPr/>
          </p:nvSpPr>
          <p:spPr bwMode="auto">
            <a:xfrm>
              <a:off x="11784416" y="634964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ounded Rectangle 147">
              <a:extLst>
                <a:ext uri="{FF2B5EF4-FFF2-40B4-BE49-F238E27FC236}">
                  <a16:creationId xmlns:a16="http://schemas.microsoft.com/office/drawing/2014/main" id="{EF91274F-27FB-4DA5-81EC-0E4A52F111E9}"/>
                </a:ext>
              </a:extLst>
            </p:cNvPr>
            <p:cNvSpPr/>
            <p:nvPr/>
          </p:nvSpPr>
          <p:spPr bwMode="auto">
            <a:xfrm>
              <a:off x="10777013" y="23230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Rounded Rectangle 148">
              <a:extLst>
                <a:ext uri="{FF2B5EF4-FFF2-40B4-BE49-F238E27FC236}">
                  <a16:creationId xmlns:a16="http://schemas.microsoft.com/office/drawing/2014/main" id="{25BE3146-D6C6-4714-84E3-033B631462F5}"/>
                </a:ext>
              </a:extLst>
            </p:cNvPr>
            <p:cNvSpPr/>
            <p:nvPr/>
          </p:nvSpPr>
          <p:spPr bwMode="auto">
            <a:xfrm>
              <a:off x="11291420" y="23230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Rounded Rectangle 149">
              <a:extLst>
                <a:ext uri="{FF2B5EF4-FFF2-40B4-BE49-F238E27FC236}">
                  <a16:creationId xmlns:a16="http://schemas.microsoft.com/office/drawing/2014/main" id="{8572E9EE-04B4-4B92-8DAB-E49B57F216D3}"/>
                </a:ext>
              </a:extLst>
            </p:cNvPr>
            <p:cNvSpPr/>
            <p:nvPr/>
          </p:nvSpPr>
          <p:spPr bwMode="auto">
            <a:xfrm>
              <a:off x="11805827" y="23230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Rounded Rectangle 150">
              <a:extLst>
                <a:ext uri="{FF2B5EF4-FFF2-40B4-BE49-F238E27FC236}">
                  <a16:creationId xmlns:a16="http://schemas.microsoft.com/office/drawing/2014/main" id="{C8381BA4-3BE8-40C2-ABF8-C57951AE0C1D}"/>
                </a:ext>
              </a:extLst>
            </p:cNvPr>
            <p:cNvSpPr/>
            <p:nvPr/>
          </p:nvSpPr>
          <p:spPr bwMode="auto">
            <a:xfrm>
              <a:off x="10777013" y="74208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Rounded Rectangle 151">
              <a:extLst>
                <a:ext uri="{FF2B5EF4-FFF2-40B4-BE49-F238E27FC236}">
                  <a16:creationId xmlns:a16="http://schemas.microsoft.com/office/drawing/2014/main" id="{8B6D1F45-1737-44CC-BF53-810ACC394832}"/>
                </a:ext>
              </a:extLst>
            </p:cNvPr>
            <p:cNvSpPr/>
            <p:nvPr/>
          </p:nvSpPr>
          <p:spPr bwMode="auto">
            <a:xfrm>
              <a:off x="11291420" y="74208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Rounded Rectangle 152">
              <a:extLst>
                <a:ext uri="{FF2B5EF4-FFF2-40B4-BE49-F238E27FC236}">
                  <a16:creationId xmlns:a16="http://schemas.microsoft.com/office/drawing/2014/main" id="{F2C2BDAE-4F59-494F-B478-FE60F6557D25}"/>
                </a:ext>
              </a:extLst>
            </p:cNvPr>
            <p:cNvSpPr/>
            <p:nvPr/>
          </p:nvSpPr>
          <p:spPr bwMode="auto">
            <a:xfrm>
              <a:off x="11805827" y="74208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Rounded Rectangle 153">
              <a:extLst>
                <a:ext uri="{FF2B5EF4-FFF2-40B4-BE49-F238E27FC236}">
                  <a16:creationId xmlns:a16="http://schemas.microsoft.com/office/drawing/2014/main" id="{B5710A81-F1CA-4994-BB40-9900E44F0C4D}"/>
                </a:ext>
              </a:extLst>
            </p:cNvPr>
            <p:cNvSpPr/>
            <p:nvPr/>
          </p:nvSpPr>
          <p:spPr bwMode="auto">
            <a:xfrm>
              <a:off x="10769548" y="125185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Rounded Rectangle 154">
              <a:extLst>
                <a:ext uri="{FF2B5EF4-FFF2-40B4-BE49-F238E27FC236}">
                  <a16:creationId xmlns:a16="http://schemas.microsoft.com/office/drawing/2014/main" id="{A6BFE3C9-5DB1-4242-9241-E787C014B9EF}"/>
                </a:ext>
              </a:extLst>
            </p:cNvPr>
            <p:cNvSpPr/>
            <p:nvPr/>
          </p:nvSpPr>
          <p:spPr bwMode="auto">
            <a:xfrm>
              <a:off x="11283956" y="125185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Rounded Rectangle 155">
              <a:extLst>
                <a:ext uri="{FF2B5EF4-FFF2-40B4-BE49-F238E27FC236}">
                  <a16:creationId xmlns:a16="http://schemas.microsoft.com/office/drawing/2014/main" id="{CBCB3065-141A-48CA-8342-6F63C91CC143}"/>
                </a:ext>
              </a:extLst>
            </p:cNvPr>
            <p:cNvSpPr/>
            <p:nvPr/>
          </p:nvSpPr>
          <p:spPr bwMode="auto">
            <a:xfrm>
              <a:off x="11798363" y="125185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82728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fade">
                                      <p:cBhvr>
                                        <p:cTn id="7" dur="100"/>
                                        <p:tgtEl>
                                          <p:spTgt spid="137"/>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fade">
                                      <p:cBhvr>
                                        <p:cTn id="11" dur="100"/>
                                        <p:tgtEl>
                                          <p:spTgt spid="138"/>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139"/>
                                        </p:tgtEl>
                                        <p:attrNameLst>
                                          <p:attrName>style.visibility</p:attrName>
                                        </p:attrNameLst>
                                      </p:cBhvr>
                                      <p:to>
                                        <p:strVal val="visible"/>
                                      </p:to>
                                    </p:set>
                                    <p:animEffect transition="in" filter="fade">
                                      <p:cBhvr>
                                        <p:cTn id="15" dur="100"/>
                                        <p:tgtEl>
                                          <p:spTgt spid="139"/>
                                        </p:tgtEl>
                                      </p:cBhvr>
                                    </p:animEffect>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140"/>
                                        </p:tgtEl>
                                        <p:attrNameLst>
                                          <p:attrName>style.visibility</p:attrName>
                                        </p:attrNameLst>
                                      </p:cBhvr>
                                      <p:to>
                                        <p:strVal val="visible"/>
                                      </p:to>
                                    </p:set>
                                    <p:animEffect transition="in" filter="fade">
                                      <p:cBhvr>
                                        <p:cTn id="19" dur="100"/>
                                        <p:tgtEl>
                                          <p:spTgt spid="140"/>
                                        </p:tgtEl>
                                      </p:cBhvr>
                                    </p:animEffect>
                                  </p:childTnLst>
                                </p:cTn>
                              </p:par>
                            </p:childTnLst>
                          </p:cTn>
                        </p:par>
                        <p:par>
                          <p:cTn id="20" fill="hold">
                            <p:stCondLst>
                              <p:cond delay="400"/>
                            </p:stCondLst>
                            <p:childTnLst>
                              <p:par>
                                <p:cTn id="21" presetID="10" presetClass="entr" presetSubtype="0" fill="hold" grpId="0" nodeType="afterEffect">
                                  <p:stCondLst>
                                    <p:cond delay="0"/>
                                  </p:stCondLst>
                                  <p:childTnLst>
                                    <p:set>
                                      <p:cBhvr>
                                        <p:cTn id="22" dur="1" fill="hold">
                                          <p:stCondLst>
                                            <p:cond delay="0"/>
                                          </p:stCondLst>
                                        </p:cTn>
                                        <p:tgtEl>
                                          <p:spTgt spid="141"/>
                                        </p:tgtEl>
                                        <p:attrNameLst>
                                          <p:attrName>style.visibility</p:attrName>
                                        </p:attrNameLst>
                                      </p:cBhvr>
                                      <p:to>
                                        <p:strVal val="visible"/>
                                      </p:to>
                                    </p:set>
                                    <p:animEffect transition="in" filter="fade">
                                      <p:cBhvr>
                                        <p:cTn id="23" dur="100"/>
                                        <p:tgtEl>
                                          <p:spTgt spid="141"/>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142"/>
                                        </p:tgtEl>
                                        <p:attrNameLst>
                                          <p:attrName>style.visibility</p:attrName>
                                        </p:attrNameLst>
                                      </p:cBhvr>
                                      <p:to>
                                        <p:strVal val="visible"/>
                                      </p:to>
                                    </p:set>
                                    <p:animEffect transition="in" filter="fade">
                                      <p:cBhvr>
                                        <p:cTn id="27" dur="100"/>
                                        <p:tgtEl>
                                          <p:spTgt spid="142"/>
                                        </p:tgtEl>
                                      </p:cBhvr>
                                    </p:animEffect>
                                  </p:childTnLst>
                                </p:cTn>
                              </p:par>
                            </p:childTnLst>
                          </p:cTn>
                        </p:par>
                        <p:par>
                          <p:cTn id="28" fill="hold">
                            <p:stCondLst>
                              <p:cond delay="600"/>
                            </p:stCondLst>
                            <p:childTnLst>
                              <p:par>
                                <p:cTn id="29" presetID="10" presetClass="entr" presetSubtype="0" fill="hold" grpId="0" nodeType="afterEffect">
                                  <p:stCondLst>
                                    <p:cond delay="0"/>
                                  </p:stCondLst>
                                  <p:childTnLst>
                                    <p:set>
                                      <p:cBhvr>
                                        <p:cTn id="30" dur="1" fill="hold">
                                          <p:stCondLst>
                                            <p:cond delay="0"/>
                                          </p:stCondLst>
                                        </p:cTn>
                                        <p:tgtEl>
                                          <p:spTgt spid="143"/>
                                        </p:tgtEl>
                                        <p:attrNameLst>
                                          <p:attrName>style.visibility</p:attrName>
                                        </p:attrNameLst>
                                      </p:cBhvr>
                                      <p:to>
                                        <p:strVal val="visible"/>
                                      </p:to>
                                    </p:set>
                                    <p:animEffect transition="in" filter="fade">
                                      <p:cBhvr>
                                        <p:cTn id="31" dur="100"/>
                                        <p:tgtEl>
                                          <p:spTgt spid="143"/>
                                        </p:tgtEl>
                                      </p:cBhvr>
                                    </p:animEffect>
                                  </p:childTnLst>
                                </p:cTn>
                              </p:par>
                            </p:childTnLst>
                          </p:cTn>
                        </p:par>
                        <p:par>
                          <p:cTn id="32" fill="hold">
                            <p:stCondLst>
                              <p:cond delay="700"/>
                            </p:stCondLst>
                            <p:childTnLst>
                              <p:par>
                                <p:cTn id="33" presetID="10" presetClass="entr" presetSubtype="0" fill="hold" grpId="0" nodeType="afterEffect">
                                  <p:stCondLst>
                                    <p:cond delay="0"/>
                                  </p:stCondLst>
                                  <p:childTnLst>
                                    <p:set>
                                      <p:cBhvr>
                                        <p:cTn id="34" dur="1" fill="hold">
                                          <p:stCondLst>
                                            <p:cond delay="0"/>
                                          </p:stCondLst>
                                        </p:cTn>
                                        <p:tgtEl>
                                          <p:spTgt spid="144"/>
                                        </p:tgtEl>
                                        <p:attrNameLst>
                                          <p:attrName>style.visibility</p:attrName>
                                        </p:attrNameLst>
                                      </p:cBhvr>
                                      <p:to>
                                        <p:strVal val="visible"/>
                                      </p:to>
                                    </p:set>
                                    <p:animEffect transition="in" filter="fade">
                                      <p:cBhvr>
                                        <p:cTn id="35" dur="100"/>
                                        <p:tgtEl>
                                          <p:spTgt spid="144"/>
                                        </p:tgtEl>
                                      </p:cBhvr>
                                    </p:animEffect>
                                  </p:childTnLst>
                                </p:cTn>
                              </p:par>
                            </p:childTnLst>
                          </p:cTn>
                        </p:par>
                        <p:par>
                          <p:cTn id="36" fill="hold">
                            <p:stCondLst>
                              <p:cond delay="800"/>
                            </p:stCondLst>
                            <p:childTnLst>
                              <p:par>
                                <p:cTn id="37" presetID="10" presetClass="entr" presetSubtype="0" fill="hold" grpId="0" nodeType="afterEffect">
                                  <p:stCondLst>
                                    <p:cond delay="0"/>
                                  </p:stCondLst>
                                  <p:childTnLst>
                                    <p:set>
                                      <p:cBhvr>
                                        <p:cTn id="38" dur="1" fill="hold">
                                          <p:stCondLst>
                                            <p:cond delay="0"/>
                                          </p:stCondLst>
                                        </p:cTn>
                                        <p:tgtEl>
                                          <p:spTgt spid="145"/>
                                        </p:tgtEl>
                                        <p:attrNameLst>
                                          <p:attrName>style.visibility</p:attrName>
                                        </p:attrNameLst>
                                      </p:cBhvr>
                                      <p:to>
                                        <p:strVal val="visible"/>
                                      </p:to>
                                    </p:set>
                                    <p:animEffect transition="in" filter="fade">
                                      <p:cBhvr>
                                        <p:cTn id="39" dur="100"/>
                                        <p:tgtEl>
                                          <p:spTgt spid="145"/>
                                        </p:tgtEl>
                                      </p:cBhvr>
                                    </p:animEffect>
                                  </p:childTnLst>
                                </p:cTn>
                              </p:par>
                            </p:childTnLst>
                          </p:cTn>
                        </p:par>
                        <p:par>
                          <p:cTn id="40" fill="hold">
                            <p:stCondLst>
                              <p:cond delay="900"/>
                            </p:stCondLst>
                            <p:childTnLst>
                              <p:par>
                                <p:cTn id="41" presetID="10" presetClass="entr" presetSubtype="0" fill="hold" grpId="0" nodeType="afterEffect">
                                  <p:stCondLst>
                                    <p:cond delay="0"/>
                                  </p:stCondLst>
                                  <p:childTnLst>
                                    <p:set>
                                      <p:cBhvr>
                                        <p:cTn id="42" dur="1" fill="hold">
                                          <p:stCondLst>
                                            <p:cond delay="0"/>
                                          </p:stCondLst>
                                        </p:cTn>
                                        <p:tgtEl>
                                          <p:spTgt spid="146"/>
                                        </p:tgtEl>
                                        <p:attrNameLst>
                                          <p:attrName>style.visibility</p:attrName>
                                        </p:attrNameLst>
                                      </p:cBhvr>
                                      <p:to>
                                        <p:strVal val="visible"/>
                                      </p:to>
                                    </p:set>
                                    <p:animEffect transition="in" filter="fade">
                                      <p:cBhvr>
                                        <p:cTn id="43" dur="100"/>
                                        <p:tgtEl>
                                          <p:spTgt spid="146"/>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147"/>
                                        </p:tgtEl>
                                        <p:attrNameLst>
                                          <p:attrName>style.visibility</p:attrName>
                                        </p:attrNameLst>
                                      </p:cBhvr>
                                      <p:to>
                                        <p:strVal val="visible"/>
                                      </p:to>
                                    </p:set>
                                    <p:animEffect transition="in" filter="fade">
                                      <p:cBhvr>
                                        <p:cTn id="47" dur="100"/>
                                        <p:tgtEl>
                                          <p:spTgt spid="147"/>
                                        </p:tgtEl>
                                      </p:cBhvr>
                                    </p:animEffect>
                                  </p:childTnLst>
                                </p:cTn>
                              </p:par>
                            </p:childTnLst>
                          </p:cTn>
                        </p:par>
                        <p:par>
                          <p:cTn id="48" fill="hold">
                            <p:stCondLst>
                              <p:cond delay="1100"/>
                            </p:stCondLst>
                            <p:childTnLst>
                              <p:par>
                                <p:cTn id="49" presetID="10" presetClass="entr" presetSubtype="0" fill="hold" grpId="0" nodeType="afterEffect">
                                  <p:stCondLst>
                                    <p:cond delay="0"/>
                                  </p:stCondLst>
                                  <p:childTnLst>
                                    <p:set>
                                      <p:cBhvr>
                                        <p:cTn id="50" dur="1" fill="hold">
                                          <p:stCondLst>
                                            <p:cond delay="0"/>
                                          </p:stCondLst>
                                        </p:cTn>
                                        <p:tgtEl>
                                          <p:spTgt spid="148"/>
                                        </p:tgtEl>
                                        <p:attrNameLst>
                                          <p:attrName>style.visibility</p:attrName>
                                        </p:attrNameLst>
                                      </p:cBhvr>
                                      <p:to>
                                        <p:strVal val="visible"/>
                                      </p:to>
                                    </p:set>
                                    <p:animEffect transition="in" filter="fade">
                                      <p:cBhvr>
                                        <p:cTn id="51" dur="100"/>
                                        <p:tgtEl>
                                          <p:spTgt spid="148"/>
                                        </p:tgtEl>
                                      </p:cBhvr>
                                    </p:animEffect>
                                  </p:childTnLst>
                                </p:cTn>
                              </p:par>
                            </p:childTnLst>
                          </p:cTn>
                        </p:par>
                        <p:par>
                          <p:cTn id="52" fill="hold">
                            <p:stCondLst>
                              <p:cond delay="1200"/>
                            </p:stCondLst>
                            <p:childTnLst>
                              <p:par>
                                <p:cTn id="53" presetID="10" presetClass="entr" presetSubtype="0" fill="hold" grpId="0" nodeType="afterEffect">
                                  <p:stCondLst>
                                    <p:cond delay="0"/>
                                  </p:stCondLst>
                                  <p:childTnLst>
                                    <p:set>
                                      <p:cBhvr>
                                        <p:cTn id="54" dur="1" fill="hold">
                                          <p:stCondLst>
                                            <p:cond delay="0"/>
                                          </p:stCondLst>
                                        </p:cTn>
                                        <p:tgtEl>
                                          <p:spTgt spid="149"/>
                                        </p:tgtEl>
                                        <p:attrNameLst>
                                          <p:attrName>style.visibility</p:attrName>
                                        </p:attrNameLst>
                                      </p:cBhvr>
                                      <p:to>
                                        <p:strVal val="visible"/>
                                      </p:to>
                                    </p:set>
                                    <p:animEffect transition="in" filter="fade">
                                      <p:cBhvr>
                                        <p:cTn id="55" dur="100"/>
                                        <p:tgtEl>
                                          <p:spTgt spid="149"/>
                                        </p:tgtEl>
                                      </p:cBhvr>
                                    </p:animEffect>
                                  </p:childTnLst>
                                </p:cTn>
                              </p:par>
                              <p:par>
                                <p:cTn id="56" presetID="22" presetClass="entr" presetSubtype="8" fill="hold" nodeType="withEffect">
                                  <p:stCondLst>
                                    <p:cond delay="0"/>
                                  </p:stCondLst>
                                  <p:childTnLst>
                                    <p:set>
                                      <p:cBhvr>
                                        <p:cTn id="57" dur="1" fill="hold">
                                          <p:stCondLst>
                                            <p:cond delay="0"/>
                                          </p:stCondLst>
                                        </p:cTn>
                                        <p:tgtEl>
                                          <p:spTgt spid="150"/>
                                        </p:tgtEl>
                                        <p:attrNameLst>
                                          <p:attrName>style.visibility</p:attrName>
                                        </p:attrNameLst>
                                      </p:cBhvr>
                                      <p:to>
                                        <p:strVal val="visible"/>
                                      </p:to>
                                    </p:set>
                                    <p:animEffect transition="in" filter="wipe(left)">
                                      <p:cBhvr>
                                        <p:cTn id="58" dur="10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762BE-4481-49E2-AE1B-90F768243B3F}"/>
              </a:ext>
            </a:extLst>
          </p:cNvPr>
          <p:cNvSpPr>
            <a:spLocks noGrp="1"/>
          </p:cNvSpPr>
          <p:nvPr>
            <p:ph type="title"/>
          </p:nvPr>
        </p:nvSpPr>
        <p:spPr>
          <a:xfrm>
            <a:off x="588262" y="2042418"/>
            <a:ext cx="4745737" cy="2769989"/>
          </a:xfrm>
        </p:spPr>
        <p:txBody>
          <a:bodyPr anchor="ctr"/>
          <a:lstStyle/>
          <a:p>
            <a:r>
              <a:rPr lang="en-US" dirty="0">
                <a:gradFill>
                  <a:gsLst>
                    <a:gs pos="83000">
                      <a:schemeClr val="accent2"/>
                    </a:gs>
                    <a:gs pos="100000">
                      <a:schemeClr val="accent2"/>
                    </a:gs>
                  </a:gsLst>
                  <a:lin ang="5400000" scaled="1"/>
                </a:gradFill>
                <a:cs typeface="Segoe UI"/>
              </a:rPr>
              <a:t>Implementation complexity</a:t>
            </a:r>
            <a:br>
              <a:rPr lang="en-US" dirty="0">
                <a:cs typeface="Segoe UI"/>
              </a:rPr>
            </a:br>
            <a:br>
              <a:rPr lang="en-US" dirty="0">
                <a:cs typeface="Segoe UI"/>
              </a:rPr>
            </a:br>
            <a:r>
              <a:rPr lang="en-US" dirty="0">
                <a:cs typeface="Segoe UI"/>
              </a:rPr>
              <a:t>Access to AI needs to be made easy!</a:t>
            </a:r>
          </a:p>
        </p:txBody>
      </p:sp>
      <p:pic>
        <p:nvPicPr>
          <p:cNvPr id="5" name="Picture 4">
            <a:extLst>
              <a:ext uri="{FF2B5EF4-FFF2-40B4-BE49-F238E27FC236}">
                <a16:creationId xmlns:a16="http://schemas.microsoft.com/office/drawing/2014/main" id="{7EA3714A-9B92-467B-BC46-27378D63057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65" r="50000"/>
          <a:stretch/>
        </p:blipFill>
        <p:spPr>
          <a:xfrm>
            <a:off x="6335484" y="-1"/>
            <a:ext cx="5856515" cy="6857999"/>
          </a:xfrm>
          <a:prstGeom prst="rect">
            <a:avLst/>
          </a:prstGeom>
        </p:spPr>
      </p:pic>
    </p:spTree>
    <p:extLst>
      <p:ext uri="{BB962C8B-B14F-4D97-AF65-F5344CB8AC3E}">
        <p14:creationId xmlns:p14="http://schemas.microsoft.com/office/powerpoint/2010/main" val="191034567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BCD3E5-16FF-4C7E-9EEF-7ED37D14C83D}"/>
              </a:ext>
            </a:extLst>
          </p:cNvPr>
          <p:cNvSpPr/>
          <p:nvPr/>
        </p:nvSpPr>
        <p:spPr bwMode="auto">
          <a:xfrm>
            <a:off x="0" y="5316264"/>
            <a:ext cx="12192000" cy="154173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itle 3">
            <a:extLst>
              <a:ext uri="{FF2B5EF4-FFF2-40B4-BE49-F238E27FC236}">
                <a16:creationId xmlns:a16="http://schemas.microsoft.com/office/drawing/2014/main" id="{0E8DEF27-B9F2-46BB-9BD7-36E78A3B4A13}"/>
              </a:ext>
            </a:extLst>
          </p:cNvPr>
          <p:cNvSpPr txBox="1">
            <a:spLocks/>
          </p:cNvSpPr>
          <p:nvPr/>
        </p:nvSpPr>
        <p:spPr>
          <a:xfrm>
            <a:off x="0" y="607500"/>
            <a:ext cx="12192000" cy="649055"/>
          </a:xfrm>
          <a:prstGeom prst="rect">
            <a:avLst/>
          </a:prstGeom>
        </p:spPr>
        <p:txBody>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49" normalizeH="0" baseline="0" noProof="0" dirty="0">
                <a:ln w="3175">
                  <a:noFill/>
                </a:ln>
                <a:gradFill>
                  <a:gsLst>
                    <a:gs pos="0">
                      <a:srgbClr val="000000"/>
                    </a:gs>
                    <a:gs pos="100000">
                      <a:srgbClr val="000000"/>
                    </a:gs>
                  </a:gsLst>
                  <a:lin ang="5400000" scaled="1"/>
                </a:gradFill>
                <a:effectLst/>
                <a:uLnTx/>
                <a:uFillTx/>
                <a:latin typeface="Segoe UI Semibold"/>
                <a:ea typeface="+mn-ea"/>
                <a:cs typeface="Segoe UI" pitchFamily="34" charset="0"/>
              </a:rPr>
              <a:t>AI Builder </a:t>
            </a:r>
          </a:p>
        </p:txBody>
      </p:sp>
      <p:sp>
        <p:nvSpPr>
          <p:cNvPr id="3" name="TextBox 2">
            <a:extLst>
              <a:ext uri="{FF2B5EF4-FFF2-40B4-BE49-F238E27FC236}">
                <a16:creationId xmlns:a16="http://schemas.microsoft.com/office/drawing/2014/main" id="{A55F7411-10D7-40DF-9A29-F02A44B9A009}"/>
              </a:ext>
            </a:extLst>
          </p:cNvPr>
          <p:cNvSpPr txBox="1"/>
          <p:nvPr/>
        </p:nvSpPr>
        <p:spPr>
          <a:xfrm>
            <a:off x="932782" y="3487954"/>
            <a:ext cx="2847235" cy="139281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1200"/>
              </a:spcAft>
              <a:buClrTx/>
              <a:buSzTx/>
              <a:buFontTx/>
              <a:buNone/>
              <a:tabLst/>
              <a:defRPr/>
            </a:pPr>
            <a:r>
              <a:rPr kumimoji="0" lang="en-US" sz="2745" b="1"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rPr>
              <a:t>Easy to use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rPr>
              <a:t>Guided point and click AI applications</a:t>
            </a:r>
          </a:p>
        </p:txBody>
      </p:sp>
      <p:sp>
        <p:nvSpPr>
          <p:cNvPr id="6" name="TextBox 5">
            <a:extLst>
              <a:ext uri="{FF2B5EF4-FFF2-40B4-BE49-F238E27FC236}">
                <a16:creationId xmlns:a16="http://schemas.microsoft.com/office/drawing/2014/main" id="{540CE665-D429-40DF-B914-178854A2776F}"/>
              </a:ext>
            </a:extLst>
          </p:cNvPr>
          <p:cNvSpPr txBox="1"/>
          <p:nvPr/>
        </p:nvSpPr>
        <p:spPr>
          <a:xfrm>
            <a:off x="4617162" y="3487954"/>
            <a:ext cx="2725391" cy="170784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1200"/>
              </a:spcAft>
              <a:buClrTx/>
              <a:buSzTx/>
              <a:buFontTx/>
              <a:buNone/>
              <a:tabLst/>
              <a:defRPr/>
            </a:pPr>
            <a:r>
              <a:rPr kumimoji="0" lang="en-US" sz="2745" b="1"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rPr>
              <a:t>Empowering</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rPr>
              <a:t>AI for every </a:t>
            </a:r>
            <a:br>
              <a:rPr kumimoji="0" lang="en-US" sz="22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rPr>
            </a:br>
            <a:r>
              <a:rPr kumimoji="0" lang="en-US" sz="22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rPr>
              <a:t>skill level</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sp>
        <p:nvSpPr>
          <p:cNvPr id="7" name="TextBox 6">
            <a:extLst>
              <a:ext uri="{FF2B5EF4-FFF2-40B4-BE49-F238E27FC236}">
                <a16:creationId xmlns:a16="http://schemas.microsoft.com/office/drawing/2014/main" id="{7D7CA62B-616B-4135-B58A-7C54598504B8}"/>
              </a:ext>
            </a:extLst>
          </p:cNvPr>
          <p:cNvSpPr txBox="1"/>
          <p:nvPr/>
        </p:nvSpPr>
        <p:spPr>
          <a:xfrm>
            <a:off x="7820618" y="3487954"/>
            <a:ext cx="3515262" cy="1277273"/>
          </a:xfrm>
          <a:prstGeom prst="rect">
            <a:avLst/>
          </a:prstGeom>
          <a:noFill/>
        </p:spPr>
        <p:txBody>
          <a:bodyPr wrap="square" rtlCol="0" anchor="t">
            <a:spAutoFit/>
          </a:bodyPr>
          <a:lstStyle/>
          <a:p>
            <a:pPr marL="0" marR="0" lvl="0" indent="0" algn="ctr" defTabSz="914367" rtl="0" eaLnBrk="1" fontAlgn="auto" latinLnBrk="0" hangingPunct="1">
              <a:lnSpc>
                <a:spcPct val="100000"/>
              </a:lnSpc>
              <a:spcBef>
                <a:spcPts val="0"/>
              </a:spcBef>
              <a:spcAft>
                <a:spcPts val="1200"/>
              </a:spcAft>
              <a:buClrTx/>
              <a:buSzTx/>
              <a:buFontTx/>
              <a:buNone/>
              <a:tabLst/>
              <a:defRPr/>
            </a:pPr>
            <a:r>
              <a:rPr kumimoji="0" lang="en-US" sz="2700" b="1"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rPr>
              <a:t>Extensible</a:t>
            </a:r>
            <a:r>
              <a:rPr kumimoji="0" lang="en-US" sz="235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rPr>
              <a:t> </a:t>
            </a:r>
            <a:endParaRPr kumimoji="0" lang="en-US" sz="2353"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rPr>
              <a:t>Embedded within the Power Platform and Dynamics 365  </a:t>
            </a:r>
            <a:endPar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Segoe UI"/>
            </a:endParaRPr>
          </a:p>
        </p:txBody>
      </p:sp>
      <p:grpSp>
        <p:nvGrpSpPr>
          <p:cNvPr id="32" name="Group 31">
            <a:extLst>
              <a:ext uri="{FF2B5EF4-FFF2-40B4-BE49-F238E27FC236}">
                <a16:creationId xmlns:a16="http://schemas.microsoft.com/office/drawing/2014/main" id="{C9C5B23F-F856-4802-A220-FB30D5186869}"/>
              </a:ext>
            </a:extLst>
          </p:cNvPr>
          <p:cNvGrpSpPr/>
          <p:nvPr/>
        </p:nvGrpSpPr>
        <p:grpSpPr>
          <a:xfrm>
            <a:off x="8801012" y="1749329"/>
            <a:ext cx="1554480" cy="1554480"/>
            <a:chOff x="8351553" y="2152015"/>
            <a:chExt cx="1554480" cy="1554480"/>
          </a:xfrm>
        </p:grpSpPr>
        <p:sp>
          <p:nvSpPr>
            <p:cNvPr id="29" name="Oval 28">
              <a:extLst>
                <a:ext uri="{FF2B5EF4-FFF2-40B4-BE49-F238E27FC236}">
                  <a16:creationId xmlns:a16="http://schemas.microsoft.com/office/drawing/2014/main" id="{8E805A19-D05B-4B42-A1E6-97EB8EC42A78}"/>
                </a:ext>
              </a:extLst>
            </p:cNvPr>
            <p:cNvSpPr/>
            <p:nvPr/>
          </p:nvSpPr>
          <p:spPr bwMode="auto">
            <a:xfrm>
              <a:off x="8351553" y="2152015"/>
              <a:ext cx="1554480" cy="1554480"/>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8812FECB-C406-4997-9CB6-0A3DE8159305}"/>
                </a:ext>
              </a:extLst>
            </p:cNvPr>
            <p:cNvGrpSpPr/>
            <p:nvPr/>
          </p:nvGrpSpPr>
          <p:grpSpPr>
            <a:xfrm>
              <a:off x="8679698" y="2480160"/>
              <a:ext cx="898191" cy="898191"/>
              <a:chOff x="3146536" y="4187094"/>
              <a:chExt cx="536745" cy="536745"/>
            </a:xfrm>
          </p:grpSpPr>
          <p:sp>
            <p:nvSpPr>
              <p:cNvPr id="12" name="Freeform 1086">
                <a:extLst>
                  <a:ext uri="{FF2B5EF4-FFF2-40B4-BE49-F238E27FC236}">
                    <a16:creationId xmlns:a16="http://schemas.microsoft.com/office/drawing/2014/main" id="{4DC0ABD3-17DE-4862-8A49-A939EBEB52D4}"/>
                  </a:ext>
                </a:extLst>
              </p:cNvPr>
              <p:cNvSpPr>
                <a:spLocks/>
              </p:cNvSpPr>
              <p:nvPr/>
            </p:nvSpPr>
            <p:spPr bwMode="auto">
              <a:xfrm>
                <a:off x="3146536" y="4360746"/>
                <a:ext cx="184179" cy="189439"/>
              </a:xfrm>
              <a:custGeom>
                <a:avLst/>
                <a:gdLst>
                  <a:gd name="T0" fmla="*/ 35 w 35"/>
                  <a:gd name="T1" fmla="*/ 21 h 36"/>
                  <a:gd name="T2" fmla="*/ 35 w 35"/>
                  <a:gd name="T3" fmla="*/ 15 h 36"/>
                  <a:gd name="T4" fmla="*/ 12 w 35"/>
                  <a:gd name="T5" fmla="*/ 15 h 36"/>
                  <a:gd name="T6" fmla="*/ 23 w 35"/>
                  <a:gd name="T7" fmla="*/ 5 h 36"/>
                  <a:gd name="T8" fmla="*/ 19 w 35"/>
                  <a:gd name="T9" fmla="*/ 0 h 36"/>
                  <a:gd name="T10" fmla="*/ 0 w 35"/>
                  <a:gd name="T11" fmla="*/ 18 h 36"/>
                  <a:gd name="T12" fmla="*/ 19 w 35"/>
                  <a:gd name="T13" fmla="*/ 36 h 36"/>
                  <a:gd name="T14" fmla="*/ 23 w 35"/>
                  <a:gd name="T15" fmla="*/ 32 h 36"/>
                  <a:gd name="T16" fmla="*/ 13 w 35"/>
                  <a:gd name="T17" fmla="*/ 21 h 36"/>
                  <a:gd name="T18" fmla="*/ 35 w 35"/>
                  <a:gd name="T19"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35" y="21"/>
                    </a:moveTo>
                    <a:lnTo>
                      <a:pt x="35" y="15"/>
                    </a:lnTo>
                    <a:lnTo>
                      <a:pt x="12" y="15"/>
                    </a:lnTo>
                    <a:lnTo>
                      <a:pt x="23" y="5"/>
                    </a:lnTo>
                    <a:lnTo>
                      <a:pt x="19" y="0"/>
                    </a:lnTo>
                    <a:lnTo>
                      <a:pt x="0" y="18"/>
                    </a:lnTo>
                    <a:lnTo>
                      <a:pt x="19" y="36"/>
                    </a:lnTo>
                    <a:lnTo>
                      <a:pt x="23" y="32"/>
                    </a:lnTo>
                    <a:lnTo>
                      <a:pt x="13" y="21"/>
                    </a:lnTo>
                    <a:lnTo>
                      <a:pt x="35" y="21"/>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3" name="Freeform 1083">
                <a:extLst>
                  <a:ext uri="{FF2B5EF4-FFF2-40B4-BE49-F238E27FC236}">
                    <a16:creationId xmlns:a16="http://schemas.microsoft.com/office/drawing/2014/main" id="{78023BE6-623D-46BD-AE18-485FC3BE493B}"/>
                  </a:ext>
                </a:extLst>
              </p:cNvPr>
              <p:cNvSpPr>
                <a:spLocks/>
              </p:cNvSpPr>
              <p:nvPr/>
            </p:nvSpPr>
            <p:spPr bwMode="auto">
              <a:xfrm>
                <a:off x="3499102" y="4360745"/>
                <a:ext cx="184179" cy="189439"/>
              </a:xfrm>
              <a:custGeom>
                <a:avLst/>
                <a:gdLst>
                  <a:gd name="T0" fmla="*/ 17 w 35"/>
                  <a:gd name="T1" fmla="*/ 0 h 36"/>
                  <a:gd name="T2" fmla="*/ 13 w 35"/>
                  <a:gd name="T3" fmla="*/ 5 h 36"/>
                  <a:gd name="T4" fmla="*/ 23 w 35"/>
                  <a:gd name="T5" fmla="*/ 15 h 36"/>
                  <a:gd name="T6" fmla="*/ 0 w 35"/>
                  <a:gd name="T7" fmla="*/ 15 h 36"/>
                  <a:gd name="T8" fmla="*/ 0 w 35"/>
                  <a:gd name="T9" fmla="*/ 21 h 36"/>
                  <a:gd name="T10" fmla="*/ 22 w 35"/>
                  <a:gd name="T11" fmla="*/ 21 h 36"/>
                  <a:gd name="T12" fmla="*/ 13 w 35"/>
                  <a:gd name="T13" fmla="*/ 32 h 36"/>
                  <a:gd name="T14" fmla="*/ 17 w 35"/>
                  <a:gd name="T15" fmla="*/ 36 h 36"/>
                  <a:gd name="T16" fmla="*/ 35 w 35"/>
                  <a:gd name="T17" fmla="*/ 18 h 36"/>
                  <a:gd name="T18" fmla="*/ 17 w 35"/>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17" y="0"/>
                    </a:moveTo>
                    <a:lnTo>
                      <a:pt x="13" y="5"/>
                    </a:lnTo>
                    <a:lnTo>
                      <a:pt x="23" y="15"/>
                    </a:lnTo>
                    <a:lnTo>
                      <a:pt x="0" y="15"/>
                    </a:lnTo>
                    <a:lnTo>
                      <a:pt x="0" y="21"/>
                    </a:lnTo>
                    <a:lnTo>
                      <a:pt x="22" y="21"/>
                    </a:lnTo>
                    <a:lnTo>
                      <a:pt x="13" y="32"/>
                    </a:lnTo>
                    <a:lnTo>
                      <a:pt x="17" y="36"/>
                    </a:lnTo>
                    <a:lnTo>
                      <a:pt x="35" y="18"/>
                    </a:lnTo>
                    <a:lnTo>
                      <a:pt x="17" y="0"/>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4" name="Freeform 1084">
                <a:extLst>
                  <a:ext uri="{FF2B5EF4-FFF2-40B4-BE49-F238E27FC236}">
                    <a16:creationId xmlns:a16="http://schemas.microsoft.com/office/drawing/2014/main" id="{D34AF260-C554-459C-9BE8-F7BACFA31FFC}"/>
                  </a:ext>
                </a:extLst>
              </p:cNvPr>
              <p:cNvSpPr>
                <a:spLocks/>
              </p:cNvSpPr>
              <p:nvPr/>
            </p:nvSpPr>
            <p:spPr bwMode="auto">
              <a:xfrm>
                <a:off x="3320187" y="4187094"/>
                <a:ext cx="189439" cy="184179"/>
              </a:xfrm>
              <a:custGeom>
                <a:avLst/>
                <a:gdLst>
                  <a:gd name="T0" fmla="*/ 15 w 36"/>
                  <a:gd name="T1" fmla="*/ 12 h 35"/>
                  <a:gd name="T2" fmla="*/ 15 w 36"/>
                  <a:gd name="T3" fmla="*/ 35 h 35"/>
                  <a:gd name="T4" fmla="*/ 21 w 36"/>
                  <a:gd name="T5" fmla="*/ 35 h 35"/>
                  <a:gd name="T6" fmla="*/ 21 w 36"/>
                  <a:gd name="T7" fmla="*/ 12 h 35"/>
                  <a:gd name="T8" fmla="*/ 32 w 36"/>
                  <a:gd name="T9" fmla="*/ 22 h 35"/>
                  <a:gd name="T10" fmla="*/ 36 w 36"/>
                  <a:gd name="T11" fmla="*/ 18 h 35"/>
                  <a:gd name="T12" fmla="*/ 18 w 36"/>
                  <a:gd name="T13" fmla="*/ 0 h 35"/>
                  <a:gd name="T14" fmla="*/ 0 w 36"/>
                  <a:gd name="T15" fmla="*/ 18 h 35"/>
                  <a:gd name="T16" fmla="*/ 5 w 36"/>
                  <a:gd name="T17" fmla="*/ 22 h 35"/>
                  <a:gd name="T18" fmla="*/ 15 w 36"/>
                  <a:gd name="T19"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15" y="12"/>
                    </a:moveTo>
                    <a:lnTo>
                      <a:pt x="15" y="35"/>
                    </a:lnTo>
                    <a:lnTo>
                      <a:pt x="21" y="35"/>
                    </a:lnTo>
                    <a:lnTo>
                      <a:pt x="21" y="12"/>
                    </a:lnTo>
                    <a:lnTo>
                      <a:pt x="32" y="22"/>
                    </a:lnTo>
                    <a:lnTo>
                      <a:pt x="36" y="18"/>
                    </a:lnTo>
                    <a:lnTo>
                      <a:pt x="18" y="0"/>
                    </a:lnTo>
                    <a:lnTo>
                      <a:pt x="0" y="18"/>
                    </a:lnTo>
                    <a:lnTo>
                      <a:pt x="5" y="22"/>
                    </a:lnTo>
                    <a:lnTo>
                      <a:pt x="15"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5" name="Freeform 1085">
                <a:extLst>
                  <a:ext uri="{FF2B5EF4-FFF2-40B4-BE49-F238E27FC236}">
                    <a16:creationId xmlns:a16="http://schemas.microsoft.com/office/drawing/2014/main" id="{CF0F1059-D667-48BF-AE40-E643CDFDB908}"/>
                  </a:ext>
                </a:extLst>
              </p:cNvPr>
              <p:cNvSpPr>
                <a:spLocks/>
              </p:cNvSpPr>
              <p:nvPr/>
            </p:nvSpPr>
            <p:spPr bwMode="auto">
              <a:xfrm>
                <a:off x="3320187" y="4539660"/>
                <a:ext cx="189439" cy="184179"/>
              </a:xfrm>
              <a:custGeom>
                <a:avLst/>
                <a:gdLst>
                  <a:gd name="T0" fmla="*/ 21 w 36"/>
                  <a:gd name="T1" fmla="*/ 23 h 35"/>
                  <a:gd name="T2" fmla="*/ 21 w 36"/>
                  <a:gd name="T3" fmla="*/ 0 h 35"/>
                  <a:gd name="T4" fmla="*/ 15 w 36"/>
                  <a:gd name="T5" fmla="*/ 0 h 35"/>
                  <a:gd name="T6" fmla="*/ 15 w 36"/>
                  <a:gd name="T7" fmla="*/ 23 h 35"/>
                  <a:gd name="T8" fmla="*/ 5 w 36"/>
                  <a:gd name="T9" fmla="*/ 13 h 35"/>
                  <a:gd name="T10" fmla="*/ 0 w 36"/>
                  <a:gd name="T11" fmla="*/ 17 h 35"/>
                  <a:gd name="T12" fmla="*/ 18 w 36"/>
                  <a:gd name="T13" fmla="*/ 35 h 35"/>
                  <a:gd name="T14" fmla="*/ 36 w 36"/>
                  <a:gd name="T15" fmla="*/ 17 h 35"/>
                  <a:gd name="T16" fmla="*/ 32 w 36"/>
                  <a:gd name="T17" fmla="*/ 13 h 35"/>
                  <a:gd name="T18" fmla="*/ 21 w 36"/>
                  <a:gd name="T1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21" y="23"/>
                    </a:moveTo>
                    <a:lnTo>
                      <a:pt x="21" y="0"/>
                    </a:lnTo>
                    <a:lnTo>
                      <a:pt x="15" y="0"/>
                    </a:lnTo>
                    <a:lnTo>
                      <a:pt x="15" y="23"/>
                    </a:lnTo>
                    <a:lnTo>
                      <a:pt x="5" y="13"/>
                    </a:lnTo>
                    <a:lnTo>
                      <a:pt x="0" y="17"/>
                    </a:lnTo>
                    <a:lnTo>
                      <a:pt x="18" y="35"/>
                    </a:lnTo>
                    <a:lnTo>
                      <a:pt x="36" y="17"/>
                    </a:lnTo>
                    <a:lnTo>
                      <a:pt x="32" y="13"/>
                    </a:lnTo>
                    <a:lnTo>
                      <a:pt x="21" y="23"/>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30" name="Group 29">
            <a:extLst>
              <a:ext uri="{FF2B5EF4-FFF2-40B4-BE49-F238E27FC236}">
                <a16:creationId xmlns:a16="http://schemas.microsoft.com/office/drawing/2014/main" id="{A69E0AC2-AA04-487C-B313-4ABF5F4388FB}"/>
              </a:ext>
            </a:extLst>
          </p:cNvPr>
          <p:cNvGrpSpPr/>
          <p:nvPr/>
        </p:nvGrpSpPr>
        <p:grpSpPr>
          <a:xfrm>
            <a:off x="5206888" y="1749329"/>
            <a:ext cx="1554480" cy="1554480"/>
            <a:chOff x="4891044" y="2152015"/>
            <a:chExt cx="1554480" cy="1554480"/>
          </a:xfrm>
        </p:grpSpPr>
        <p:sp>
          <p:nvSpPr>
            <p:cNvPr id="28" name="Oval 27">
              <a:extLst>
                <a:ext uri="{FF2B5EF4-FFF2-40B4-BE49-F238E27FC236}">
                  <a16:creationId xmlns:a16="http://schemas.microsoft.com/office/drawing/2014/main" id="{7584254C-9B9B-45E2-828E-04BB9866C520}"/>
                </a:ext>
              </a:extLst>
            </p:cNvPr>
            <p:cNvSpPr/>
            <p:nvPr/>
          </p:nvSpPr>
          <p:spPr bwMode="auto">
            <a:xfrm>
              <a:off x="4891044" y="2152015"/>
              <a:ext cx="1554480" cy="1554480"/>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87201388-9AB2-43E1-88B9-A91A00F702CD}"/>
                </a:ext>
              </a:extLst>
            </p:cNvPr>
            <p:cNvGrpSpPr/>
            <p:nvPr/>
          </p:nvGrpSpPr>
          <p:grpSpPr>
            <a:xfrm>
              <a:off x="5232339" y="2493310"/>
              <a:ext cx="871890" cy="871890"/>
              <a:chOff x="2600700" y="3447399"/>
              <a:chExt cx="536745" cy="536745"/>
            </a:xfrm>
          </p:grpSpPr>
          <p:sp>
            <p:nvSpPr>
              <p:cNvPr id="17" name="Freeform 974">
                <a:extLst>
                  <a:ext uri="{FF2B5EF4-FFF2-40B4-BE49-F238E27FC236}">
                    <a16:creationId xmlns:a16="http://schemas.microsoft.com/office/drawing/2014/main" id="{A2D51C2E-2CBD-40D6-BD74-FF0E943820A1}"/>
                  </a:ext>
                </a:extLst>
              </p:cNvPr>
              <p:cNvSpPr>
                <a:spLocks noEditPoints="1"/>
              </p:cNvSpPr>
              <p:nvPr/>
            </p:nvSpPr>
            <p:spPr bwMode="auto">
              <a:xfrm>
                <a:off x="2637537" y="3478972"/>
                <a:ext cx="463074" cy="463074"/>
              </a:xfrm>
              <a:custGeom>
                <a:avLst/>
                <a:gdLst>
                  <a:gd name="T0" fmla="*/ 88 w 88"/>
                  <a:gd name="T1" fmla="*/ 57 h 88"/>
                  <a:gd name="T2" fmla="*/ 72 w 88"/>
                  <a:gd name="T3" fmla="*/ 3 h 88"/>
                  <a:gd name="T4" fmla="*/ 68 w 88"/>
                  <a:gd name="T5" fmla="*/ 0 h 88"/>
                  <a:gd name="T6" fmla="*/ 11 w 88"/>
                  <a:gd name="T7" fmla="*/ 10 h 88"/>
                  <a:gd name="T8" fmla="*/ 9 w 88"/>
                  <a:gd name="T9" fmla="*/ 14 h 88"/>
                  <a:gd name="T10" fmla="*/ 21 w 88"/>
                  <a:gd name="T11" fmla="*/ 47 h 88"/>
                  <a:gd name="T12" fmla="*/ 1 w 88"/>
                  <a:gd name="T13" fmla="*/ 54 h 88"/>
                  <a:gd name="T14" fmla="*/ 0 w 88"/>
                  <a:gd name="T15" fmla="*/ 60 h 88"/>
                  <a:gd name="T16" fmla="*/ 35 w 88"/>
                  <a:gd name="T17" fmla="*/ 88 h 88"/>
                  <a:gd name="T18" fmla="*/ 43 w 88"/>
                  <a:gd name="T19" fmla="*/ 86 h 88"/>
                  <a:gd name="T20" fmla="*/ 87 w 88"/>
                  <a:gd name="T21" fmla="*/ 60 h 88"/>
                  <a:gd name="T22" fmla="*/ 88 w 88"/>
                  <a:gd name="T23" fmla="*/ 57 h 88"/>
                  <a:gd name="T24" fmla="*/ 80 w 88"/>
                  <a:gd name="T25" fmla="*/ 52 h 88"/>
                  <a:gd name="T26" fmla="*/ 48 w 88"/>
                  <a:gd name="T27" fmla="*/ 40 h 88"/>
                  <a:gd name="T28" fmla="*/ 68 w 88"/>
                  <a:gd name="T29" fmla="*/ 10 h 88"/>
                  <a:gd name="T30" fmla="*/ 80 w 88"/>
                  <a:gd name="T31" fmla="*/ 52 h 88"/>
                  <a:gd name="T32" fmla="*/ 63 w 88"/>
                  <a:gd name="T33" fmla="*/ 7 h 88"/>
                  <a:gd name="T34" fmla="*/ 43 w 88"/>
                  <a:gd name="T35" fmla="*/ 37 h 88"/>
                  <a:gd name="T36" fmla="*/ 19 w 88"/>
                  <a:gd name="T37" fmla="*/ 15 h 88"/>
                  <a:gd name="T38" fmla="*/ 63 w 88"/>
                  <a:gd name="T39" fmla="*/ 7 h 88"/>
                  <a:gd name="T40" fmla="*/ 19 w 88"/>
                  <a:gd name="T41" fmla="*/ 24 h 88"/>
                  <a:gd name="T42" fmla="*/ 37 w 88"/>
                  <a:gd name="T43" fmla="*/ 41 h 88"/>
                  <a:gd name="T44" fmla="*/ 27 w 88"/>
                  <a:gd name="T45" fmla="*/ 45 h 88"/>
                  <a:gd name="T46" fmla="*/ 19 w 88"/>
                  <a:gd name="T47" fmla="*/ 24 h 88"/>
                  <a:gd name="T48" fmla="*/ 9 w 88"/>
                  <a:gd name="T49" fmla="*/ 58 h 88"/>
                  <a:gd name="T50" fmla="*/ 24 w 88"/>
                  <a:gd name="T51" fmla="*/ 53 h 88"/>
                  <a:gd name="T52" fmla="*/ 33 w 88"/>
                  <a:gd name="T53" fmla="*/ 78 h 88"/>
                  <a:gd name="T54" fmla="*/ 9 w 88"/>
                  <a:gd name="T55" fmla="*/ 58 h 88"/>
                  <a:gd name="T56" fmla="*/ 36 w 88"/>
                  <a:gd name="T57" fmla="*/ 69 h 88"/>
                  <a:gd name="T58" fmla="*/ 29 w 88"/>
                  <a:gd name="T59" fmla="*/ 50 h 88"/>
                  <a:gd name="T60" fmla="*/ 40 w 88"/>
                  <a:gd name="T61" fmla="*/ 46 h 88"/>
                  <a:gd name="T62" fmla="*/ 36 w 88"/>
                  <a:gd name="T63" fmla="*/ 69 h 88"/>
                  <a:gd name="T64" fmla="*/ 41 w 88"/>
                  <a:gd name="T65" fmla="*/ 80 h 88"/>
                  <a:gd name="T66" fmla="*/ 46 w 88"/>
                  <a:gd name="T67" fmla="*/ 46 h 88"/>
                  <a:gd name="T68" fmla="*/ 78 w 88"/>
                  <a:gd name="T69" fmla="*/ 58 h 88"/>
                  <a:gd name="T70" fmla="*/ 41 w 88"/>
                  <a:gd name="T71"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88">
                    <a:moveTo>
                      <a:pt x="88" y="57"/>
                    </a:moveTo>
                    <a:lnTo>
                      <a:pt x="72" y="3"/>
                    </a:lnTo>
                    <a:lnTo>
                      <a:pt x="68" y="0"/>
                    </a:lnTo>
                    <a:lnTo>
                      <a:pt x="11" y="10"/>
                    </a:lnTo>
                    <a:lnTo>
                      <a:pt x="9" y="14"/>
                    </a:lnTo>
                    <a:lnTo>
                      <a:pt x="21" y="47"/>
                    </a:lnTo>
                    <a:lnTo>
                      <a:pt x="1" y="54"/>
                    </a:lnTo>
                    <a:lnTo>
                      <a:pt x="0" y="60"/>
                    </a:lnTo>
                    <a:lnTo>
                      <a:pt x="35" y="88"/>
                    </a:lnTo>
                    <a:lnTo>
                      <a:pt x="43" y="86"/>
                    </a:lnTo>
                    <a:lnTo>
                      <a:pt x="87" y="60"/>
                    </a:lnTo>
                    <a:lnTo>
                      <a:pt x="88" y="57"/>
                    </a:lnTo>
                    <a:close/>
                    <a:moveTo>
                      <a:pt x="80" y="52"/>
                    </a:moveTo>
                    <a:lnTo>
                      <a:pt x="48" y="40"/>
                    </a:lnTo>
                    <a:lnTo>
                      <a:pt x="68" y="10"/>
                    </a:lnTo>
                    <a:lnTo>
                      <a:pt x="80" y="52"/>
                    </a:lnTo>
                    <a:close/>
                    <a:moveTo>
                      <a:pt x="63" y="7"/>
                    </a:moveTo>
                    <a:lnTo>
                      <a:pt x="43" y="37"/>
                    </a:lnTo>
                    <a:lnTo>
                      <a:pt x="19" y="15"/>
                    </a:lnTo>
                    <a:lnTo>
                      <a:pt x="63" y="7"/>
                    </a:lnTo>
                    <a:close/>
                    <a:moveTo>
                      <a:pt x="19" y="24"/>
                    </a:moveTo>
                    <a:lnTo>
                      <a:pt x="37" y="41"/>
                    </a:lnTo>
                    <a:lnTo>
                      <a:pt x="27" y="45"/>
                    </a:lnTo>
                    <a:lnTo>
                      <a:pt x="19" y="24"/>
                    </a:lnTo>
                    <a:close/>
                    <a:moveTo>
                      <a:pt x="9" y="58"/>
                    </a:moveTo>
                    <a:lnTo>
                      <a:pt x="24" y="53"/>
                    </a:lnTo>
                    <a:lnTo>
                      <a:pt x="33" y="78"/>
                    </a:lnTo>
                    <a:lnTo>
                      <a:pt x="9" y="58"/>
                    </a:lnTo>
                    <a:close/>
                    <a:moveTo>
                      <a:pt x="36" y="69"/>
                    </a:moveTo>
                    <a:lnTo>
                      <a:pt x="29" y="50"/>
                    </a:lnTo>
                    <a:lnTo>
                      <a:pt x="40" y="46"/>
                    </a:lnTo>
                    <a:lnTo>
                      <a:pt x="36" y="69"/>
                    </a:lnTo>
                    <a:close/>
                    <a:moveTo>
                      <a:pt x="41" y="80"/>
                    </a:moveTo>
                    <a:lnTo>
                      <a:pt x="46" y="46"/>
                    </a:lnTo>
                    <a:lnTo>
                      <a:pt x="78" y="58"/>
                    </a:lnTo>
                    <a:lnTo>
                      <a:pt x="41" y="80"/>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8" name="Oval 986">
                <a:extLst>
                  <a:ext uri="{FF2B5EF4-FFF2-40B4-BE49-F238E27FC236}">
                    <a16:creationId xmlns:a16="http://schemas.microsoft.com/office/drawing/2014/main" id="{AD8028DC-AA06-4AD1-85E2-B87CD8F19637}"/>
                  </a:ext>
                </a:extLst>
              </p:cNvPr>
              <p:cNvSpPr>
                <a:spLocks noChangeArrowheads="1"/>
              </p:cNvSpPr>
              <p:nvPr/>
            </p:nvSpPr>
            <p:spPr bwMode="auto">
              <a:xfrm>
                <a:off x="2784879" y="3878900"/>
                <a:ext cx="99984" cy="10524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9" name="Oval 987">
                <a:extLst>
                  <a:ext uri="{FF2B5EF4-FFF2-40B4-BE49-F238E27FC236}">
                    <a16:creationId xmlns:a16="http://schemas.microsoft.com/office/drawing/2014/main" id="{0DABB962-8DF0-4E6D-BADD-74BC77A0D3B1}"/>
                  </a:ext>
                </a:extLst>
              </p:cNvPr>
              <p:cNvSpPr>
                <a:spLocks noChangeArrowheads="1"/>
              </p:cNvSpPr>
              <p:nvPr/>
            </p:nvSpPr>
            <p:spPr bwMode="auto">
              <a:xfrm>
                <a:off x="3032201" y="3731558"/>
                <a:ext cx="10524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20" name="Oval 988">
                <a:extLst>
                  <a:ext uri="{FF2B5EF4-FFF2-40B4-BE49-F238E27FC236}">
                    <a16:creationId xmlns:a16="http://schemas.microsoft.com/office/drawing/2014/main" id="{FFA20666-7AD5-4E0C-ACE4-44271B8D3DE9}"/>
                  </a:ext>
                </a:extLst>
              </p:cNvPr>
              <p:cNvSpPr>
                <a:spLocks noChangeArrowheads="1"/>
              </p:cNvSpPr>
              <p:nvPr/>
            </p:nvSpPr>
            <p:spPr bwMode="auto">
              <a:xfrm>
                <a:off x="2648061" y="3494761"/>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21" name="Oval 989">
                <a:extLst>
                  <a:ext uri="{FF2B5EF4-FFF2-40B4-BE49-F238E27FC236}">
                    <a16:creationId xmlns:a16="http://schemas.microsoft.com/office/drawing/2014/main" id="{8BB4B283-C819-45A6-8BE7-F87B71669345}"/>
                  </a:ext>
                </a:extLst>
              </p:cNvPr>
              <p:cNvSpPr>
                <a:spLocks noChangeArrowheads="1"/>
              </p:cNvSpPr>
              <p:nvPr/>
            </p:nvSpPr>
            <p:spPr bwMode="auto">
              <a:xfrm>
                <a:off x="2816452" y="3647363"/>
                <a:ext cx="99984" cy="99984"/>
              </a:xfrm>
              <a:prstGeom prst="ellipse">
                <a:avLst/>
              </a:prstGeom>
              <a:solidFill>
                <a:srgbClr val="3C3C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22" name="Oval 990">
                <a:extLst>
                  <a:ext uri="{FF2B5EF4-FFF2-40B4-BE49-F238E27FC236}">
                    <a16:creationId xmlns:a16="http://schemas.microsoft.com/office/drawing/2014/main" id="{ECEBE71D-5E66-4F38-B03D-BC487480B05B}"/>
                  </a:ext>
                </a:extLst>
              </p:cNvPr>
              <p:cNvSpPr>
                <a:spLocks noChangeArrowheads="1"/>
              </p:cNvSpPr>
              <p:nvPr/>
            </p:nvSpPr>
            <p:spPr bwMode="auto">
              <a:xfrm>
                <a:off x="2953269" y="3447399"/>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23" name="Oval 991">
                <a:extLst>
                  <a:ext uri="{FF2B5EF4-FFF2-40B4-BE49-F238E27FC236}">
                    <a16:creationId xmlns:a16="http://schemas.microsoft.com/office/drawing/2014/main" id="{4237057D-100A-47C7-8CE9-6F9DB6D3FFB5}"/>
                  </a:ext>
                </a:extLst>
              </p:cNvPr>
              <p:cNvSpPr>
                <a:spLocks noChangeArrowheads="1"/>
              </p:cNvSpPr>
              <p:nvPr/>
            </p:nvSpPr>
            <p:spPr bwMode="auto">
              <a:xfrm>
                <a:off x="2600700" y="3731558"/>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31" name="Group 30">
            <a:extLst>
              <a:ext uri="{FF2B5EF4-FFF2-40B4-BE49-F238E27FC236}">
                <a16:creationId xmlns:a16="http://schemas.microsoft.com/office/drawing/2014/main" id="{9639F39F-9514-49F0-830F-2E598E93BE44}"/>
              </a:ext>
            </a:extLst>
          </p:cNvPr>
          <p:cNvGrpSpPr/>
          <p:nvPr/>
        </p:nvGrpSpPr>
        <p:grpSpPr>
          <a:xfrm>
            <a:off x="1579160" y="1749329"/>
            <a:ext cx="1554480" cy="1554480"/>
            <a:chOff x="1430535" y="2152015"/>
            <a:chExt cx="1554480" cy="1554480"/>
          </a:xfrm>
        </p:grpSpPr>
        <p:sp>
          <p:nvSpPr>
            <p:cNvPr id="27" name="Oval 26">
              <a:extLst>
                <a:ext uri="{FF2B5EF4-FFF2-40B4-BE49-F238E27FC236}">
                  <a16:creationId xmlns:a16="http://schemas.microsoft.com/office/drawing/2014/main" id="{E8BC8544-F12A-4BF2-8133-FACD7DBDEC6D}"/>
                </a:ext>
              </a:extLst>
            </p:cNvPr>
            <p:cNvSpPr/>
            <p:nvPr/>
          </p:nvSpPr>
          <p:spPr bwMode="auto">
            <a:xfrm>
              <a:off x="1430535" y="2152015"/>
              <a:ext cx="1554480" cy="1554480"/>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267F2296-3BD3-4417-808D-683CD69EA729}"/>
                </a:ext>
              </a:extLst>
            </p:cNvPr>
            <p:cNvGrpSpPr/>
            <p:nvPr/>
          </p:nvGrpSpPr>
          <p:grpSpPr>
            <a:xfrm>
              <a:off x="1840832" y="2546749"/>
              <a:ext cx="733887" cy="784615"/>
              <a:chOff x="1947714" y="4611749"/>
              <a:chExt cx="344488" cy="368300"/>
            </a:xfrm>
          </p:grpSpPr>
          <p:sp>
            <p:nvSpPr>
              <p:cNvPr id="25" name="Freeform 206">
                <a:extLst>
                  <a:ext uri="{FF2B5EF4-FFF2-40B4-BE49-F238E27FC236}">
                    <a16:creationId xmlns:a16="http://schemas.microsoft.com/office/drawing/2014/main" id="{FF8042C3-2C41-4657-AD33-C352D87247DE}"/>
                  </a:ext>
                </a:extLst>
              </p:cNvPr>
              <p:cNvSpPr>
                <a:spLocks/>
              </p:cNvSpPr>
              <p:nvPr/>
            </p:nvSpPr>
            <p:spPr bwMode="auto">
              <a:xfrm>
                <a:off x="1947714" y="4611749"/>
                <a:ext cx="119063" cy="190500"/>
              </a:xfrm>
              <a:custGeom>
                <a:avLst/>
                <a:gdLst>
                  <a:gd name="T0" fmla="*/ 89 w 120"/>
                  <a:gd name="T1" fmla="*/ 182 h 193"/>
                  <a:gd name="T2" fmla="*/ 89 w 120"/>
                  <a:gd name="T3" fmla="*/ 182 h 193"/>
                  <a:gd name="T4" fmla="*/ 61 w 120"/>
                  <a:gd name="T5" fmla="*/ 120 h 193"/>
                  <a:gd name="T6" fmla="*/ 120 w 120"/>
                  <a:gd name="T7" fmla="*/ 120 h 193"/>
                  <a:gd name="T8" fmla="*/ 0 w 120"/>
                  <a:gd name="T9" fmla="*/ 0 h 193"/>
                  <a:gd name="T10" fmla="*/ 0 w 120"/>
                  <a:gd name="T11" fmla="*/ 168 h 193"/>
                  <a:gd name="T12" fmla="*/ 37 w 120"/>
                  <a:gd name="T13" fmla="*/ 131 h 193"/>
                  <a:gd name="T14" fmla="*/ 65 w 120"/>
                  <a:gd name="T15" fmla="*/ 193 h 193"/>
                  <a:gd name="T16" fmla="*/ 89 w 120"/>
                  <a:gd name="T17" fmla="*/ 18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93">
                    <a:moveTo>
                      <a:pt x="89" y="182"/>
                    </a:moveTo>
                    <a:lnTo>
                      <a:pt x="89" y="182"/>
                    </a:lnTo>
                    <a:lnTo>
                      <a:pt x="61" y="120"/>
                    </a:lnTo>
                    <a:lnTo>
                      <a:pt x="120" y="120"/>
                    </a:lnTo>
                    <a:lnTo>
                      <a:pt x="0" y="0"/>
                    </a:lnTo>
                    <a:lnTo>
                      <a:pt x="0" y="168"/>
                    </a:lnTo>
                    <a:lnTo>
                      <a:pt x="37" y="131"/>
                    </a:lnTo>
                    <a:lnTo>
                      <a:pt x="65" y="193"/>
                    </a:lnTo>
                    <a:lnTo>
                      <a:pt x="89" y="182"/>
                    </a:lnTo>
                    <a:close/>
                  </a:path>
                </a:pathLst>
              </a:custGeom>
              <a:solidFill>
                <a:srgbClr val="3C3C4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26" name="Freeform 207">
                <a:extLst>
                  <a:ext uri="{FF2B5EF4-FFF2-40B4-BE49-F238E27FC236}">
                    <a16:creationId xmlns:a16="http://schemas.microsoft.com/office/drawing/2014/main" id="{E938FC10-99FC-4165-AD21-0189AE949F02}"/>
                  </a:ext>
                </a:extLst>
              </p:cNvPr>
              <p:cNvSpPr>
                <a:spLocks/>
              </p:cNvSpPr>
              <p:nvPr/>
            </p:nvSpPr>
            <p:spPr bwMode="auto">
              <a:xfrm>
                <a:off x="2004864" y="4637149"/>
                <a:ext cx="287338" cy="342900"/>
              </a:xfrm>
              <a:custGeom>
                <a:avLst/>
                <a:gdLst>
                  <a:gd name="T0" fmla="*/ 270 w 291"/>
                  <a:gd name="T1" fmla="*/ 105 h 348"/>
                  <a:gd name="T2" fmla="*/ 270 w 291"/>
                  <a:gd name="T3" fmla="*/ 105 h 348"/>
                  <a:gd name="T4" fmla="*/ 250 w 291"/>
                  <a:gd name="T5" fmla="*/ 125 h 348"/>
                  <a:gd name="T6" fmla="*/ 250 w 291"/>
                  <a:gd name="T7" fmla="*/ 162 h 348"/>
                  <a:gd name="T8" fmla="*/ 237 w 291"/>
                  <a:gd name="T9" fmla="*/ 162 h 348"/>
                  <a:gd name="T10" fmla="*/ 237 w 291"/>
                  <a:gd name="T11" fmla="*/ 96 h 348"/>
                  <a:gd name="T12" fmla="*/ 216 w 291"/>
                  <a:gd name="T13" fmla="*/ 76 h 348"/>
                  <a:gd name="T14" fmla="*/ 196 w 291"/>
                  <a:gd name="T15" fmla="*/ 96 h 348"/>
                  <a:gd name="T16" fmla="*/ 196 w 291"/>
                  <a:gd name="T17" fmla="*/ 162 h 348"/>
                  <a:gd name="T18" fmla="*/ 183 w 291"/>
                  <a:gd name="T19" fmla="*/ 162 h 348"/>
                  <a:gd name="T20" fmla="*/ 183 w 291"/>
                  <a:gd name="T21" fmla="*/ 96 h 348"/>
                  <a:gd name="T22" fmla="*/ 163 w 291"/>
                  <a:gd name="T23" fmla="*/ 76 h 348"/>
                  <a:gd name="T24" fmla="*/ 143 w 291"/>
                  <a:gd name="T25" fmla="*/ 96 h 348"/>
                  <a:gd name="T26" fmla="*/ 143 w 291"/>
                  <a:gd name="T27" fmla="*/ 162 h 348"/>
                  <a:gd name="T28" fmla="*/ 130 w 291"/>
                  <a:gd name="T29" fmla="*/ 162 h 348"/>
                  <a:gd name="T30" fmla="*/ 130 w 291"/>
                  <a:gd name="T31" fmla="*/ 20 h 348"/>
                  <a:gd name="T32" fmla="*/ 110 w 291"/>
                  <a:gd name="T33" fmla="*/ 0 h 348"/>
                  <a:gd name="T34" fmla="*/ 90 w 291"/>
                  <a:gd name="T35" fmla="*/ 20 h 348"/>
                  <a:gd name="T36" fmla="*/ 90 w 291"/>
                  <a:gd name="T37" fmla="*/ 162 h 348"/>
                  <a:gd name="T38" fmla="*/ 90 w 291"/>
                  <a:gd name="T39" fmla="*/ 214 h 348"/>
                  <a:gd name="T40" fmla="*/ 44 w 291"/>
                  <a:gd name="T41" fmla="*/ 195 h 348"/>
                  <a:gd name="T42" fmla="*/ 7 w 291"/>
                  <a:gd name="T43" fmla="*/ 197 h 348"/>
                  <a:gd name="T44" fmla="*/ 8 w 291"/>
                  <a:gd name="T45" fmla="*/ 216 h 348"/>
                  <a:gd name="T46" fmla="*/ 118 w 291"/>
                  <a:gd name="T47" fmla="*/ 326 h 348"/>
                  <a:gd name="T48" fmla="*/ 204 w 291"/>
                  <a:gd name="T49" fmla="*/ 342 h 348"/>
                  <a:gd name="T50" fmla="*/ 290 w 291"/>
                  <a:gd name="T51" fmla="*/ 277 h 348"/>
                  <a:gd name="T52" fmla="*/ 290 w 291"/>
                  <a:gd name="T53" fmla="*/ 164 h 348"/>
                  <a:gd name="T54" fmla="*/ 290 w 291"/>
                  <a:gd name="T55" fmla="*/ 162 h 348"/>
                  <a:gd name="T56" fmla="*/ 290 w 291"/>
                  <a:gd name="T57" fmla="*/ 125 h 348"/>
                  <a:gd name="T58" fmla="*/ 270 w 291"/>
                  <a:gd name="T59" fmla="*/ 10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1" h="348">
                    <a:moveTo>
                      <a:pt x="270" y="105"/>
                    </a:moveTo>
                    <a:lnTo>
                      <a:pt x="270" y="105"/>
                    </a:lnTo>
                    <a:cubicBezTo>
                      <a:pt x="259" y="105"/>
                      <a:pt x="250" y="114"/>
                      <a:pt x="250" y="125"/>
                    </a:cubicBezTo>
                    <a:lnTo>
                      <a:pt x="250" y="162"/>
                    </a:lnTo>
                    <a:lnTo>
                      <a:pt x="237" y="162"/>
                    </a:lnTo>
                    <a:lnTo>
                      <a:pt x="237" y="96"/>
                    </a:lnTo>
                    <a:cubicBezTo>
                      <a:pt x="237" y="85"/>
                      <a:pt x="228" y="76"/>
                      <a:pt x="216" y="76"/>
                    </a:cubicBezTo>
                    <a:cubicBezTo>
                      <a:pt x="205" y="76"/>
                      <a:pt x="196" y="85"/>
                      <a:pt x="196" y="96"/>
                    </a:cubicBezTo>
                    <a:lnTo>
                      <a:pt x="196" y="162"/>
                    </a:lnTo>
                    <a:lnTo>
                      <a:pt x="183" y="162"/>
                    </a:lnTo>
                    <a:lnTo>
                      <a:pt x="183" y="96"/>
                    </a:lnTo>
                    <a:cubicBezTo>
                      <a:pt x="183" y="85"/>
                      <a:pt x="174" y="76"/>
                      <a:pt x="163" y="76"/>
                    </a:cubicBezTo>
                    <a:cubicBezTo>
                      <a:pt x="152" y="76"/>
                      <a:pt x="143" y="85"/>
                      <a:pt x="143" y="96"/>
                    </a:cubicBezTo>
                    <a:lnTo>
                      <a:pt x="143" y="162"/>
                    </a:lnTo>
                    <a:lnTo>
                      <a:pt x="130" y="162"/>
                    </a:lnTo>
                    <a:lnTo>
                      <a:pt x="130" y="20"/>
                    </a:lnTo>
                    <a:cubicBezTo>
                      <a:pt x="130" y="9"/>
                      <a:pt x="121" y="0"/>
                      <a:pt x="110" y="0"/>
                    </a:cubicBezTo>
                    <a:cubicBezTo>
                      <a:pt x="98" y="0"/>
                      <a:pt x="90" y="9"/>
                      <a:pt x="90" y="20"/>
                    </a:cubicBezTo>
                    <a:lnTo>
                      <a:pt x="90" y="162"/>
                    </a:lnTo>
                    <a:lnTo>
                      <a:pt x="90" y="214"/>
                    </a:lnTo>
                    <a:lnTo>
                      <a:pt x="44" y="195"/>
                    </a:lnTo>
                    <a:cubicBezTo>
                      <a:pt x="44" y="195"/>
                      <a:pt x="15" y="185"/>
                      <a:pt x="7" y="197"/>
                    </a:cubicBezTo>
                    <a:cubicBezTo>
                      <a:pt x="0" y="209"/>
                      <a:pt x="8" y="216"/>
                      <a:pt x="8" y="216"/>
                    </a:cubicBezTo>
                    <a:lnTo>
                      <a:pt x="118" y="326"/>
                    </a:lnTo>
                    <a:cubicBezTo>
                      <a:pt x="145" y="348"/>
                      <a:pt x="204" y="342"/>
                      <a:pt x="204" y="342"/>
                    </a:cubicBezTo>
                    <a:cubicBezTo>
                      <a:pt x="291" y="333"/>
                      <a:pt x="290" y="277"/>
                      <a:pt x="290" y="277"/>
                    </a:cubicBezTo>
                    <a:lnTo>
                      <a:pt x="290" y="164"/>
                    </a:lnTo>
                    <a:lnTo>
                      <a:pt x="290" y="162"/>
                    </a:lnTo>
                    <a:lnTo>
                      <a:pt x="290" y="125"/>
                    </a:lnTo>
                    <a:cubicBezTo>
                      <a:pt x="290" y="114"/>
                      <a:pt x="281" y="105"/>
                      <a:pt x="270" y="105"/>
                    </a:cubicBezTo>
                    <a:close/>
                  </a:path>
                </a:pathLst>
              </a:custGeom>
              <a:solidFill>
                <a:srgbClr val="75757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10" name="Group 9">
            <a:extLst>
              <a:ext uri="{FF2B5EF4-FFF2-40B4-BE49-F238E27FC236}">
                <a16:creationId xmlns:a16="http://schemas.microsoft.com/office/drawing/2014/main" id="{3B37C6D2-D004-4AA6-8F01-6C3DB206F0F4}"/>
              </a:ext>
            </a:extLst>
          </p:cNvPr>
          <p:cNvGrpSpPr/>
          <p:nvPr/>
        </p:nvGrpSpPr>
        <p:grpSpPr>
          <a:xfrm>
            <a:off x="7203149" y="5655492"/>
            <a:ext cx="3195725" cy="615553"/>
            <a:chOff x="6541028" y="5655492"/>
            <a:chExt cx="3195725" cy="615553"/>
          </a:xfrm>
        </p:grpSpPr>
        <p:sp>
          <p:nvSpPr>
            <p:cNvPr id="34" name="Text Placeholder 2">
              <a:extLst>
                <a:ext uri="{FF2B5EF4-FFF2-40B4-BE49-F238E27FC236}">
                  <a16:creationId xmlns:a16="http://schemas.microsoft.com/office/drawing/2014/main" id="{7C2B9143-CDB2-4B2D-8E23-A4912D94FA9D}"/>
                </a:ext>
              </a:extLst>
            </p:cNvPr>
            <p:cNvSpPr txBox="1">
              <a:spLocks/>
            </p:cNvSpPr>
            <p:nvPr/>
          </p:nvSpPr>
          <p:spPr>
            <a:xfrm>
              <a:off x="7219072" y="5655492"/>
              <a:ext cx="2517681" cy="61555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a:ea typeface="+mn-ea"/>
                  <a:cs typeface="Segoe UI" panose="020B0502040204020203" pitchFamily="34" charset="0"/>
                </a:rPr>
                <a:t>Security, compliance, </a:t>
              </a:r>
              <a:br>
                <a:rPr kumimoji="0" lang="en-US" sz="20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20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a:ea typeface="+mn-ea"/>
                  <a:cs typeface="Segoe UI" panose="020B0502040204020203" pitchFamily="34" charset="0"/>
                </a:rPr>
                <a:t>user roles</a:t>
              </a:r>
            </a:p>
          </p:txBody>
        </p:sp>
        <p:grpSp>
          <p:nvGrpSpPr>
            <p:cNvPr id="9" name="Group 8">
              <a:extLst>
                <a:ext uri="{FF2B5EF4-FFF2-40B4-BE49-F238E27FC236}">
                  <a16:creationId xmlns:a16="http://schemas.microsoft.com/office/drawing/2014/main" id="{FE37A809-40B2-4C6E-AE6B-0509B58F1A4C}"/>
                </a:ext>
              </a:extLst>
            </p:cNvPr>
            <p:cNvGrpSpPr/>
            <p:nvPr/>
          </p:nvGrpSpPr>
          <p:grpSpPr>
            <a:xfrm>
              <a:off x="6541028" y="5729574"/>
              <a:ext cx="467388" cy="467388"/>
              <a:chOff x="5965669" y="5603212"/>
              <a:chExt cx="789143" cy="789143"/>
            </a:xfrm>
          </p:grpSpPr>
          <p:sp>
            <p:nvSpPr>
              <p:cNvPr id="38" name="Oval 37">
                <a:extLst>
                  <a:ext uri="{FF2B5EF4-FFF2-40B4-BE49-F238E27FC236}">
                    <a16:creationId xmlns:a16="http://schemas.microsoft.com/office/drawing/2014/main" id="{E75216B3-2CF4-48CA-B378-FBB8DC11B6B2}"/>
                  </a:ext>
                </a:extLst>
              </p:cNvPr>
              <p:cNvSpPr/>
              <p:nvPr/>
            </p:nvSpPr>
            <p:spPr bwMode="auto">
              <a:xfrm>
                <a:off x="5965669" y="5603212"/>
                <a:ext cx="789143" cy="789143"/>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Graphic 34" descr="User network">
                <a:extLst>
                  <a:ext uri="{FF2B5EF4-FFF2-40B4-BE49-F238E27FC236}">
                    <a16:creationId xmlns:a16="http://schemas.microsoft.com/office/drawing/2014/main" id="{828D7F8E-1A02-40BA-BBC1-39E5A103E1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52463" y="5690006"/>
                <a:ext cx="615554" cy="615554"/>
              </a:xfrm>
              <a:prstGeom prst="rect">
                <a:avLst/>
              </a:prstGeom>
            </p:spPr>
          </p:pic>
        </p:grpSp>
      </p:grpSp>
      <p:grpSp>
        <p:nvGrpSpPr>
          <p:cNvPr id="39" name="Group 38">
            <a:extLst>
              <a:ext uri="{FF2B5EF4-FFF2-40B4-BE49-F238E27FC236}">
                <a16:creationId xmlns:a16="http://schemas.microsoft.com/office/drawing/2014/main" id="{71AA1D10-F224-462C-9073-707B63663D8B}"/>
              </a:ext>
            </a:extLst>
          </p:cNvPr>
          <p:cNvGrpSpPr/>
          <p:nvPr/>
        </p:nvGrpSpPr>
        <p:grpSpPr>
          <a:xfrm>
            <a:off x="1574793" y="5655492"/>
            <a:ext cx="3830068" cy="615553"/>
            <a:chOff x="1353518" y="5690007"/>
            <a:chExt cx="3830068" cy="615553"/>
          </a:xfrm>
        </p:grpSpPr>
        <p:sp>
          <p:nvSpPr>
            <p:cNvPr id="33" name="Text Placeholder 2">
              <a:extLst>
                <a:ext uri="{FF2B5EF4-FFF2-40B4-BE49-F238E27FC236}">
                  <a16:creationId xmlns:a16="http://schemas.microsoft.com/office/drawing/2014/main" id="{02076A0E-6C0E-4A39-BA02-E6AE7A6BA322}"/>
                </a:ext>
              </a:extLst>
            </p:cNvPr>
            <p:cNvSpPr txBox="1">
              <a:spLocks/>
            </p:cNvSpPr>
            <p:nvPr/>
          </p:nvSpPr>
          <p:spPr>
            <a:xfrm>
              <a:off x="2031562" y="5690007"/>
              <a:ext cx="3152024" cy="61555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a:ea typeface="+mn-ea"/>
                  <a:cs typeface="Segoe UI" panose="020B0502040204020203" pitchFamily="34" charset="0"/>
                </a:rPr>
                <a:t>No need to manage AI </a:t>
              </a:r>
              <a:br>
                <a:rPr kumimoji="0" lang="en-US" sz="20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20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a:ea typeface="+mn-ea"/>
                  <a:cs typeface="Segoe UI" panose="020B0502040204020203" pitchFamily="34" charset="0"/>
                </a:rPr>
                <a:t>infrastructure &amp; complexity</a:t>
              </a:r>
            </a:p>
          </p:txBody>
        </p:sp>
        <p:grpSp>
          <p:nvGrpSpPr>
            <p:cNvPr id="5" name="Group 4">
              <a:extLst>
                <a:ext uri="{FF2B5EF4-FFF2-40B4-BE49-F238E27FC236}">
                  <a16:creationId xmlns:a16="http://schemas.microsoft.com/office/drawing/2014/main" id="{F05B0F87-D568-447B-B5D5-D2EEA5069298}"/>
                </a:ext>
              </a:extLst>
            </p:cNvPr>
            <p:cNvGrpSpPr/>
            <p:nvPr/>
          </p:nvGrpSpPr>
          <p:grpSpPr>
            <a:xfrm>
              <a:off x="1353518" y="5764089"/>
              <a:ext cx="467388" cy="467388"/>
              <a:chOff x="771407" y="5461357"/>
              <a:chExt cx="1072852" cy="1072852"/>
            </a:xfrm>
          </p:grpSpPr>
          <p:sp>
            <p:nvSpPr>
              <p:cNvPr id="37" name="Oval 36">
                <a:extLst>
                  <a:ext uri="{FF2B5EF4-FFF2-40B4-BE49-F238E27FC236}">
                    <a16:creationId xmlns:a16="http://schemas.microsoft.com/office/drawing/2014/main" id="{FE3E44D5-25DE-496F-AF75-90B2936EC653}"/>
                  </a:ext>
                </a:extLst>
              </p:cNvPr>
              <p:cNvSpPr/>
              <p:nvPr/>
            </p:nvSpPr>
            <p:spPr bwMode="auto">
              <a:xfrm>
                <a:off x="771407" y="5461357"/>
                <a:ext cx="1072852" cy="1072852"/>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6" name="Graphic 35" descr="Earth globe: Americas">
                <a:extLst>
                  <a:ext uri="{FF2B5EF4-FFF2-40B4-BE49-F238E27FC236}">
                    <a16:creationId xmlns:a16="http://schemas.microsoft.com/office/drawing/2014/main" id="{C7D611C2-3B67-4D68-ABBB-E46024B2A8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0633" y="5540583"/>
                <a:ext cx="914400" cy="914400"/>
              </a:xfrm>
              <a:prstGeom prst="rect">
                <a:avLst/>
              </a:prstGeom>
            </p:spPr>
          </p:pic>
        </p:grpSp>
      </p:grpSp>
    </p:spTree>
    <p:extLst>
      <p:ext uri="{BB962C8B-B14F-4D97-AF65-F5344CB8AC3E}">
        <p14:creationId xmlns:p14="http://schemas.microsoft.com/office/powerpoint/2010/main" val="387320635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EF4DF-BEC3-4606-B685-811216369BD9}"/>
              </a:ext>
            </a:extLst>
          </p:cNvPr>
          <p:cNvSpPr>
            <a:spLocks noGrp="1"/>
          </p:cNvSpPr>
          <p:nvPr>
            <p:ph type="title"/>
          </p:nvPr>
        </p:nvSpPr>
        <p:spPr/>
        <p:txBody>
          <a:bodyPr/>
          <a:lstStyle/>
          <a:p>
            <a:r>
              <a:rPr lang="en-GB" dirty="0"/>
              <a:t>Reference</a:t>
            </a:r>
          </a:p>
        </p:txBody>
      </p:sp>
      <p:sp>
        <p:nvSpPr>
          <p:cNvPr id="4" name="TextBox 3">
            <a:extLst>
              <a:ext uri="{FF2B5EF4-FFF2-40B4-BE49-F238E27FC236}">
                <a16:creationId xmlns:a16="http://schemas.microsoft.com/office/drawing/2014/main" id="{AFA87225-CEC4-4A65-9363-CB39E9CE9012}"/>
              </a:ext>
            </a:extLst>
          </p:cNvPr>
          <p:cNvSpPr txBox="1"/>
          <p:nvPr/>
        </p:nvSpPr>
        <p:spPr>
          <a:xfrm>
            <a:off x="838200" y="1682297"/>
            <a:ext cx="10957560" cy="1107996"/>
          </a:xfrm>
          <a:prstGeom prst="rect">
            <a:avLst/>
          </a:prstGeom>
          <a:noFill/>
        </p:spPr>
        <p:txBody>
          <a:bodyPr wrap="square" lIns="0" tIns="0" rIns="0" bIns="0" rtlCol="0" anchor="t">
            <a:spAutoFit/>
          </a:bodyPr>
          <a:lstStyle/>
          <a:p>
            <a:pPr marL="457200" lvl="0" indent="-457200" algn="just" defTabSz="914367">
              <a:buFont typeface="Wingdings" panose="05000000000000000000" pitchFamily="2" charset="2"/>
              <a:buChar char="§"/>
              <a:defRPr/>
            </a:pPr>
            <a:r>
              <a:rPr lang="en-GB" sz="2400" dirty="0">
                <a:hlinkClick r:id="rId2"/>
              </a:rPr>
              <a:t>https://github.com/microsoft/PowerApps-Samples/tree/master/ai-builder</a:t>
            </a:r>
            <a:endParaRPr lang="en-GB" sz="2400" dirty="0"/>
          </a:p>
          <a:p>
            <a:pPr marL="457200" lvl="0" indent="-457200" algn="just" defTabSz="914367">
              <a:buFont typeface="Wingdings" panose="05000000000000000000" pitchFamily="2" charset="2"/>
              <a:buChar char="§"/>
              <a:defRPr/>
            </a:pPr>
            <a:r>
              <a:rPr lang="en-GB" sz="2400" dirty="0">
                <a:hlinkClick r:id="rId3"/>
              </a:rPr>
              <a:t>https://github.com/MicrosoftDocs/powerapps-docs/tree/live/powerapps-docs</a:t>
            </a:r>
            <a:endParaRPr lang="en-GB" sz="2400" dirty="0"/>
          </a:p>
          <a:p>
            <a:pPr marL="457200" lvl="0" indent="-457200" algn="just" defTabSz="914367">
              <a:buFont typeface="Wingdings" panose="05000000000000000000" pitchFamily="2" charset="2"/>
              <a:buChar char="§"/>
              <a:defRPr/>
            </a:pP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p:txBody>
      </p:sp>
    </p:spTree>
    <p:extLst>
      <p:ext uri="{BB962C8B-B14F-4D97-AF65-F5344CB8AC3E}">
        <p14:creationId xmlns:p14="http://schemas.microsoft.com/office/powerpoint/2010/main" val="1810318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606797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762BE-4481-49E2-AE1B-90F768243B3F}"/>
              </a:ext>
            </a:extLst>
          </p:cNvPr>
          <p:cNvSpPr>
            <a:spLocks noGrp="1"/>
          </p:cNvSpPr>
          <p:nvPr>
            <p:ph type="title"/>
          </p:nvPr>
        </p:nvSpPr>
        <p:spPr>
          <a:xfrm>
            <a:off x="588262" y="2042418"/>
            <a:ext cx="4745738" cy="3877985"/>
          </a:xfrm>
        </p:spPr>
        <p:txBody>
          <a:bodyPr anchor="t" anchorCtr="0"/>
          <a:lstStyle/>
          <a:p>
            <a:r>
              <a:rPr lang="en-US" dirty="0">
                <a:gradFill>
                  <a:gsLst>
                    <a:gs pos="83000">
                      <a:schemeClr val="accent2"/>
                    </a:gs>
                    <a:gs pos="100000">
                      <a:schemeClr val="accent2"/>
                    </a:gs>
                  </a:gsLst>
                  <a:lin ang="5400000" scaled="1"/>
                </a:gradFill>
                <a:cs typeface="Segoe UI"/>
              </a:rPr>
              <a:t>Business </a:t>
            </a:r>
            <a:br>
              <a:rPr lang="en-US" dirty="0">
                <a:gradFill>
                  <a:gsLst>
                    <a:gs pos="83000">
                      <a:schemeClr val="accent2"/>
                    </a:gs>
                    <a:gs pos="100000">
                      <a:schemeClr val="accent2"/>
                    </a:gs>
                  </a:gsLst>
                  <a:lin ang="5400000" scaled="1"/>
                </a:gradFill>
                <a:cs typeface="Segoe UI"/>
              </a:rPr>
            </a:br>
            <a:r>
              <a:rPr lang="en-US" dirty="0">
                <a:gradFill>
                  <a:gsLst>
                    <a:gs pos="83000">
                      <a:schemeClr val="accent2"/>
                    </a:gs>
                    <a:gs pos="100000">
                      <a:schemeClr val="accent2"/>
                    </a:gs>
                  </a:gsLst>
                  <a:lin ang="5400000" scaled="1"/>
                </a:gradFill>
                <a:cs typeface="Segoe UI"/>
              </a:rPr>
              <a:t>expertise</a:t>
            </a:r>
            <a:br>
              <a:rPr lang="en-US" dirty="0"/>
            </a:br>
            <a:br>
              <a:rPr lang="en-US" dirty="0"/>
            </a:br>
            <a:r>
              <a:rPr lang="en-US" dirty="0"/>
              <a:t>AI’s untapped potential lies in the hands of those with business problems to solve</a:t>
            </a:r>
            <a:endParaRPr lang="fr-FR" dirty="0"/>
          </a:p>
        </p:txBody>
      </p:sp>
      <p:pic>
        <p:nvPicPr>
          <p:cNvPr id="2050" name="Picture 2" descr="MSC18_projectCureWarehouseChicago_012">
            <a:extLst>
              <a:ext uri="{FF2B5EF4-FFF2-40B4-BE49-F238E27FC236}">
                <a16:creationId xmlns:a16="http://schemas.microsoft.com/office/drawing/2014/main" id="{1E49DB22-E464-4C89-91A7-42AF1AB912B3}"/>
              </a:ext>
            </a:extLst>
          </p:cNvPr>
          <p:cNvPicPr>
            <a:picLocks noGrp="1" noChangeAspect="1" noChangeArrowheads="1"/>
          </p:cNvPicPr>
          <p:nvPr>
            <p:ph type="pic" sz="quarter" idx="11"/>
          </p:nvPr>
        </p:nvPicPr>
        <p:blipFill rotWithShape="1">
          <a:blip r:embed="rId3">
            <a:extLst>
              <a:ext uri="{28A0092B-C50C-407E-A947-70E740481C1C}">
                <a14:useLocalDpi xmlns:a14="http://schemas.microsoft.com/office/drawing/2010/main" val="0"/>
              </a:ext>
            </a:extLst>
          </a:blip>
          <a:srcRect l="19101" t="23" r="23968" b="-23"/>
          <a:stretch/>
        </p:blipFill>
        <p:spPr bwMode="auto">
          <a:xfrm>
            <a:off x="6335486" y="0"/>
            <a:ext cx="585651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36291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BE259-A674-4CD2-9E9D-05ED0356DD98}"/>
              </a:ext>
            </a:extLst>
          </p:cNvPr>
          <p:cNvSpPr>
            <a:spLocks noGrp="1"/>
          </p:cNvSpPr>
          <p:nvPr>
            <p:ph type="title"/>
          </p:nvPr>
        </p:nvSpPr>
        <p:spPr>
          <a:xfrm>
            <a:off x="588262" y="2042418"/>
            <a:ext cx="4755639" cy="2215991"/>
          </a:xfrm>
        </p:spPr>
        <p:txBody>
          <a:bodyPr anchor="t" anchorCtr="0"/>
          <a:lstStyle/>
          <a:p>
            <a:r>
              <a:rPr lang="en-US" dirty="0">
                <a:cs typeface="Segoe UI"/>
              </a:rPr>
              <a:t>AI must be democratized to accelerate digital transformation</a:t>
            </a:r>
          </a:p>
        </p:txBody>
      </p:sp>
      <p:sp>
        <p:nvSpPr>
          <p:cNvPr id="4" name="Rectangle 3">
            <a:extLst>
              <a:ext uri="{FF2B5EF4-FFF2-40B4-BE49-F238E27FC236}">
                <a16:creationId xmlns:a16="http://schemas.microsoft.com/office/drawing/2014/main" id="{ED6F62BE-2356-43F8-BB19-776CCD91DE96}"/>
              </a:ext>
            </a:extLst>
          </p:cNvPr>
          <p:cNvSpPr/>
          <p:nvPr/>
        </p:nvSpPr>
        <p:spPr bwMode="auto">
          <a:xfrm>
            <a:off x="5798930" y="0"/>
            <a:ext cx="6393069"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BE1FB063-319E-40A7-9BE5-5CFF871C19CA}"/>
              </a:ext>
            </a:extLst>
          </p:cNvPr>
          <p:cNvCxnSpPr/>
          <p:nvPr/>
        </p:nvCxnSpPr>
        <p:spPr>
          <a:xfrm>
            <a:off x="9068616" y="2006839"/>
            <a:ext cx="0" cy="373588"/>
          </a:xfrm>
          <a:prstGeom prst="line">
            <a:avLst/>
          </a:prstGeom>
          <a:ln>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979ABBB-C8CA-4712-A1E9-407DB444313A}"/>
              </a:ext>
            </a:extLst>
          </p:cNvPr>
          <p:cNvCxnSpPr/>
          <p:nvPr/>
        </p:nvCxnSpPr>
        <p:spPr>
          <a:xfrm>
            <a:off x="11125223" y="2011281"/>
            <a:ext cx="0" cy="373588"/>
          </a:xfrm>
          <a:prstGeom prst="line">
            <a:avLst/>
          </a:prstGeom>
          <a:ln>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0E6CF2F-C9B8-41B6-A080-6C9B5562DE0F}"/>
              </a:ext>
            </a:extLst>
          </p:cNvPr>
          <p:cNvCxnSpPr/>
          <p:nvPr/>
        </p:nvCxnSpPr>
        <p:spPr>
          <a:xfrm>
            <a:off x="6959523" y="2006839"/>
            <a:ext cx="0" cy="373588"/>
          </a:xfrm>
          <a:prstGeom prst="line">
            <a:avLst/>
          </a:prstGeom>
          <a:ln>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549785A-EF3D-4682-A97E-3D29881740C7}"/>
              </a:ext>
            </a:extLst>
          </p:cNvPr>
          <p:cNvCxnSpPr>
            <a:cxnSpLocks/>
          </p:cNvCxnSpPr>
          <p:nvPr/>
        </p:nvCxnSpPr>
        <p:spPr>
          <a:xfrm>
            <a:off x="5897880" y="2006839"/>
            <a:ext cx="6294119" cy="0"/>
          </a:xfrm>
          <a:prstGeom prst="straightConnector1">
            <a:avLst/>
          </a:prstGeom>
          <a:ln>
            <a:solidFill>
              <a:schemeClr val="tx1">
                <a:lumMod val="9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FBF035D-EDF7-4D31-9F8B-94FA4CA124C6}"/>
              </a:ext>
            </a:extLst>
          </p:cNvPr>
          <p:cNvSpPr txBox="1"/>
          <p:nvPr/>
        </p:nvSpPr>
        <p:spPr>
          <a:xfrm>
            <a:off x="9995465" y="3360570"/>
            <a:ext cx="2196535" cy="1739243"/>
          </a:xfrm>
          <a:prstGeom prst="rect">
            <a:avLst/>
          </a:prstGeom>
          <a:noFill/>
        </p:spPr>
        <p:txBody>
          <a:bodyPr wrap="square" lIns="91440" tIns="149217" rIns="91440" bIns="149217" rtlCol="0">
            <a:spAutoFit/>
          </a:bodyPr>
          <a:lstStyle/>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1" i="0" u="none" strike="noStrike" kern="1200" cap="none" spc="0" normalizeH="0" baseline="0" noProof="0">
                <a:ln>
                  <a:noFill/>
                </a:ln>
                <a:solidFill>
                  <a:srgbClr val="243A5E"/>
                </a:solidFill>
                <a:effectLst/>
                <a:uLnTx/>
                <a:uFillTx/>
                <a:latin typeface="Segoe UI Semilight"/>
                <a:ea typeface="+mn-ea"/>
                <a:cs typeface="+mn-cs"/>
              </a:rPr>
              <a:t>Apps + AI</a:t>
            </a:r>
            <a:endParaRPr kumimoji="0" lang="en-US" sz="1632" b="0" i="0" u="none" strike="noStrike" kern="1200" cap="none" spc="0" normalizeH="0" baseline="0" noProof="0">
              <a:ln>
                <a:noFill/>
              </a:ln>
              <a:solidFill>
                <a:srgbClr val="243A5E"/>
              </a:solidFill>
              <a:effectLst/>
              <a:uLnTx/>
              <a:uFillTx/>
              <a:latin typeface="Segoe UI Semilight"/>
              <a:ea typeface="+mn-ea"/>
              <a:cs typeface="+mn-cs"/>
            </a:endParaRPr>
          </a:p>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243A5E"/>
                </a:solidFill>
                <a:effectLst/>
                <a:uLnTx/>
                <a:uFillTx/>
                <a:latin typeface="Segoe UI Semilight"/>
                <a:ea typeface="+mn-ea"/>
                <a:cs typeface="+mn-cs"/>
              </a:rPr>
              <a:t>Automated</a:t>
            </a:r>
          </a:p>
          <a:p>
            <a:pPr marL="0" marR="0" lvl="0" indent="0" algn="ctr" defTabSz="932563" rtl="0" eaLnBrk="1" fontAlgn="auto" latinLnBrk="0" hangingPunct="1">
              <a:lnSpc>
                <a:spcPct val="90000"/>
              </a:lnSpc>
              <a:spcBef>
                <a:spcPts val="0"/>
              </a:spcBef>
              <a:spcAft>
                <a:spcPts val="612"/>
              </a:spcAft>
              <a:buClrTx/>
              <a:buSzTx/>
              <a:buFontTx/>
              <a:buNone/>
              <a:tabLst/>
              <a:defRPr/>
            </a:pPr>
            <a:endParaRPr kumimoji="0" lang="en-US" sz="1632" b="0" i="0" u="none" strike="noStrike" kern="1200" cap="none" spc="0" normalizeH="0" baseline="0" noProof="0">
              <a:ln>
                <a:noFill/>
              </a:ln>
              <a:solidFill>
                <a:srgbClr val="243A5E"/>
              </a:solidFill>
              <a:effectLst/>
              <a:uLnTx/>
              <a:uFillTx/>
              <a:latin typeface="Segoe UI Semilight"/>
              <a:ea typeface="+mn-ea"/>
              <a:cs typeface="+mn-cs"/>
            </a:endParaRPr>
          </a:p>
          <a:p>
            <a:pPr marL="0" marR="0" lvl="0" indent="0" algn="ctr" defTabSz="932563" rtl="0" eaLnBrk="1" fontAlgn="auto" latinLnBrk="0" hangingPunct="1">
              <a:lnSpc>
                <a:spcPct val="90000"/>
              </a:lnSpc>
              <a:spcBef>
                <a:spcPts val="0"/>
              </a:spcBef>
              <a:spcAft>
                <a:spcPts val="612"/>
              </a:spcAft>
              <a:buClrTx/>
              <a:buSzTx/>
              <a:buFontTx/>
              <a:buNone/>
              <a:tabLst/>
              <a:defRPr/>
            </a:pPr>
            <a:endParaRPr kumimoji="0" lang="en-US" sz="1632" b="0" i="0" u="none" strike="noStrike" kern="1200" cap="none" spc="0" normalizeH="0" baseline="0" noProof="0">
              <a:ln>
                <a:noFill/>
              </a:ln>
              <a:solidFill>
                <a:srgbClr val="243A5E"/>
              </a:solidFill>
              <a:effectLst/>
              <a:uLnTx/>
              <a:uFillTx/>
              <a:latin typeface="Segoe UI Semilight"/>
              <a:ea typeface="+mn-ea"/>
              <a:cs typeface="+mn-cs"/>
            </a:endParaRPr>
          </a:p>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243A5E"/>
                </a:solidFill>
                <a:effectLst/>
                <a:uLnTx/>
                <a:uFillTx/>
                <a:latin typeface="Segoe UI Semilight"/>
                <a:ea typeface="+mn-ea"/>
                <a:cs typeface="+mn-cs"/>
              </a:rPr>
              <a:t>Business users</a:t>
            </a:r>
          </a:p>
        </p:txBody>
      </p:sp>
      <p:grpSp>
        <p:nvGrpSpPr>
          <p:cNvPr id="12" name="Group 11">
            <a:extLst>
              <a:ext uri="{FF2B5EF4-FFF2-40B4-BE49-F238E27FC236}">
                <a16:creationId xmlns:a16="http://schemas.microsoft.com/office/drawing/2014/main" id="{4A649469-2CC7-4371-8FF7-369EABACF77D}"/>
              </a:ext>
            </a:extLst>
          </p:cNvPr>
          <p:cNvGrpSpPr/>
          <p:nvPr/>
        </p:nvGrpSpPr>
        <p:grpSpPr>
          <a:xfrm>
            <a:off x="10674296" y="2313874"/>
            <a:ext cx="895612" cy="895612"/>
            <a:chOff x="4328362" y="-756953"/>
            <a:chExt cx="492964" cy="492964"/>
          </a:xfrm>
          <a:solidFill>
            <a:srgbClr val="FFFFFF"/>
          </a:solidFill>
        </p:grpSpPr>
        <p:sp>
          <p:nvSpPr>
            <p:cNvPr id="13" name="Oval 12">
              <a:extLst>
                <a:ext uri="{FF2B5EF4-FFF2-40B4-BE49-F238E27FC236}">
                  <a16:creationId xmlns:a16="http://schemas.microsoft.com/office/drawing/2014/main" id="{3F1373E7-6A67-4421-9A23-E2B2CF76BB2B}"/>
                </a:ext>
              </a:extLst>
            </p:cNvPr>
            <p:cNvSpPr/>
            <p:nvPr/>
          </p:nvSpPr>
          <p:spPr bwMode="auto">
            <a:xfrm>
              <a:off x="4328362" y="-756953"/>
              <a:ext cx="492964" cy="492964"/>
            </a:xfrm>
            <a:prstGeom prst="ellipse">
              <a:avLst/>
            </a:prstGeom>
            <a:grpFill/>
            <a:ln w="10795" cap="flat" cmpd="sng" algn="ctr">
              <a:noFill/>
              <a:prstDash val="solid"/>
              <a:headEnd type="none" w="med" len="med"/>
              <a:tailEnd type="none" w="med" len="med"/>
            </a:ln>
            <a:effectLst>
              <a:outerShdw blurRad="177800" dist="177800" dir="5400000" algn="t" rotWithShape="0">
                <a:prstClr val="black">
                  <a:alpha val="10000"/>
                </a:prstClr>
              </a:outerShdw>
            </a:effectLst>
          </p:spPr>
          <p:txBody>
            <a:bodyPr vert="horz" wrap="square" lIns="0" tIns="46604" rIns="0" bIns="46604" numCol="1" rtlCol="0" anchor="ctr" anchorCtr="0" compatLnSpc="1">
              <a:prstTxWarp prst="textNoShape">
                <a:avLst/>
              </a:prstTxWarp>
            </a:bodyPr>
            <a:lstStyle/>
            <a:p>
              <a:pPr marL="0" marR="0" lvl="0" indent="0" algn="ctr" defTabSz="931577" rtl="0" eaLnBrk="1" fontAlgn="base" latinLnBrk="0" hangingPunct="1">
                <a:lnSpc>
                  <a:spcPct val="90000"/>
                </a:lnSpc>
                <a:spcBef>
                  <a:spcPct val="0"/>
                </a:spcBef>
                <a:spcAft>
                  <a:spcPct val="0"/>
                </a:spcAft>
                <a:buClrTx/>
                <a:buSzTx/>
                <a:buFontTx/>
                <a:buNone/>
                <a:tabLst/>
                <a:defRPr/>
              </a:pPr>
              <a:endParaRPr kumimoji="0" lang="en-US" sz="1195" b="0" i="0" u="none" strike="noStrike" kern="0" cap="none" spc="50"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4" name="Group 13">
              <a:extLst>
                <a:ext uri="{FF2B5EF4-FFF2-40B4-BE49-F238E27FC236}">
                  <a16:creationId xmlns:a16="http://schemas.microsoft.com/office/drawing/2014/main" id="{7354DC41-0541-4432-B113-D5BCE1D6E2E9}"/>
                </a:ext>
              </a:extLst>
            </p:cNvPr>
            <p:cNvGrpSpPr/>
            <p:nvPr/>
          </p:nvGrpSpPr>
          <p:grpSpPr>
            <a:xfrm>
              <a:off x="4442227" y="-673772"/>
              <a:ext cx="272671" cy="251709"/>
              <a:chOff x="8544911" y="5705404"/>
              <a:chExt cx="400992" cy="370165"/>
            </a:xfrm>
            <a:grpFill/>
          </p:grpSpPr>
          <p:sp>
            <p:nvSpPr>
              <p:cNvPr id="15" name="Oval 243">
                <a:extLst>
                  <a:ext uri="{FF2B5EF4-FFF2-40B4-BE49-F238E27FC236}">
                    <a16:creationId xmlns:a16="http://schemas.microsoft.com/office/drawing/2014/main" id="{86C13819-FE2B-4594-B942-343580DB569D}"/>
                  </a:ext>
                </a:extLst>
              </p:cNvPr>
              <p:cNvSpPr>
                <a:spLocks noChangeArrowheads="1"/>
              </p:cNvSpPr>
              <p:nvPr/>
            </p:nvSpPr>
            <p:spPr bwMode="auto">
              <a:xfrm>
                <a:off x="8675500" y="5821569"/>
                <a:ext cx="146050" cy="146050"/>
              </a:xfrm>
              <a:prstGeom prst="ellipse">
                <a:avLst/>
              </a:prstGeom>
              <a:grpFill/>
              <a:ln w="28575" cap="sq">
                <a:solidFill>
                  <a:srgbClr val="0078D4"/>
                </a:solidFill>
                <a:prstDash val="solid"/>
                <a:round/>
                <a:headEnd/>
                <a:tailEnd/>
              </a:ln>
            </p:spPr>
            <p:txBody>
              <a:bodyPr vert="horz" wrap="square" lIns="93221" tIns="46610" rIns="93221" bIns="4661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 name="Freeform 244">
                <a:extLst>
                  <a:ext uri="{FF2B5EF4-FFF2-40B4-BE49-F238E27FC236}">
                    <a16:creationId xmlns:a16="http://schemas.microsoft.com/office/drawing/2014/main" id="{9C734CDF-DC26-42FB-9735-6E8434EA314C}"/>
                  </a:ext>
                </a:extLst>
              </p:cNvPr>
              <p:cNvSpPr>
                <a:spLocks/>
              </p:cNvSpPr>
              <p:nvPr/>
            </p:nvSpPr>
            <p:spPr bwMode="auto">
              <a:xfrm>
                <a:off x="8642162" y="5967619"/>
                <a:ext cx="214313" cy="107950"/>
              </a:xfrm>
              <a:custGeom>
                <a:avLst/>
                <a:gdLst>
                  <a:gd name="T0" fmla="*/ 185 w 185"/>
                  <a:gd name="T1" fmla="*/ 93 h 93"/>
                  <a:gd name="T2" fmla="*/ 92 w 185"/>
                  <a:gd name="T3" fmla="*/ 0 h 93"/>
                  <a:gd name="T4" fmla="*/ 0 w 185"/>
                  <a:gd name="T5" fmla="*/ 93 h 93"/>
                </a:gdLst>
                <a:ahLst/>
                <a:cxnLst>
                  <a:cxn ang="0">
                    <a:pos x="T0" y="T1"/>
                  </a:cxn>
                  <a:cxn ang="0">
                    <a:pos x="T2" y="T3"/>
                  </a:cxn>
                  <a:cxn ang="0">
                    <a:pos x="T4" y="T5"/>
                  </a:cxn>
                </a:cxnLst>
                <a:rect l="0" t="0" r="r" b="b"/>
                <a:pathLst>
                  <a:path w="185" h="93">
                    <a:moveTo>
                      <a:pt x="185" y="93"/>
                    </a:moveTo>
                    <a:cubicBezTo>
                      <a:pt x="185" y="42"/>
                      <a:pt x="143" y="0"/>
                      <a:pt x="92" y="0"/>
                    </a:cubicBezTo>
                    <a:cubicBezTo>
                      <a:pt x="41" y="0"/>
                      <a:pt x="0" y="42"/>
                      <a:pt x="0" y="93"/>
                    </a:cubicBezTo>
                  </a:path>
                </a:pathLst>
              </a:custGeom>
              <a:grpFill/>
              <a:ln w="12700" cap="sq">
                <a:solidFill>
                  <a:srgbClr val="002060"/>
                </a:solidFill>
                <a:prstDash val="solid"/>
                <a:round/>
                <a:headEnd/>
                <a:tailEnd/>
              </a:ln>
            </p:spPr>
            <p:txBody>
              <a:bodyPr vert="horz" wrap="square" lIns="93221" tIns="46610" rIns="93221" bIns="4661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 name="Freeform 245">
                <a:extLst>
                  <a:ext uri="{FF2B5EF4-FFF2-40B4-BE49-F238E27FC236}">
                    <a16:creationId xmlns:a16="http://schemas.microsoft.com/office/drawing/2014/main" id="{A49BCFCD-271E-4C19-9B98-A6A0523E7CD7}"/>
                  </a:ext>
                </a:extLst>
              </p:cNvPr>
              <p:cNvSpPr>
                <a:spLocks/>
              </p:cNvSpPr>
              <p:nvPr/>
            </p:nvSpPr>
            <p:spPr bwMode="auto">
              <a:xfrm>
                <a:off x="8642162" y="5967619"/>
                <a:ext cx="214313" cy="107950"/>
              </a:xfrm>
              <a:custGeom>
                <a:avLst/>
                <a:gdLst>
                  <a:gd name="T0" fmla="*/ 185 w 185"/>
                  <a:gd name="T1" fmla="*/ 93 h 93"/>
                  <a:gd name="T2" fmla="*/ 92 w 185"/>
                  <a:gd name="T3" fmla="*/ 0 h 93"/>
                  <a:gd name="T4" fmla="*/ 0 w 185"/>
                  <a:gd name="T5" fmla="*/ 93 h 93"/>
                </a:gdLst>
                <a:ahLst/>
                <a:cxnLst>
                  <a:cxn ang="0">
                    <a:pos x="T0" y="T1"/>
                  </a:cxn>
                  <a:cxn ang="0">
                    <a:pos x="T2" y="T3"/>
                  </a:cxn>
                  <a:cxn ang="0">
                    <a:pos x="T4" y="T5"/>
                  </a:cxn>
                </a:cxnLst>
                <a:rect l="0" t="0" r="r" b="b"/>
                <a:pathLst>
                  <a:path w="185" h="93">
                    <a:moveTo>
                      <a:pt x="185" y="93"/>
                    </a:moveTo>
                    <a:cubicBezTo>
                      <a:pt x="185" y="42"/>
                      <a:pt x="143" y="0"/>
                      <a:pt x="92" y="0"/>
                    </a:cubicBezTo>
                    <a:cubicBezTo>
                      <a:pt x="41" y="0"/>
                      <a:pt x="0" y="42"/>
                      <a:pt x="0" y="93"/>
                    </a:cubicBezTo>
                  </a:path>
                </a:pathLst>
              </a:custGeom>
              <a:grpFill/>
              <a:ln w="28575" cap="sq">
                <a:solidFill>
                  <a:srgbClr val="0078D4"/>
                </a:solidFill>
                <a:prstDash val="solid"/>
                <a:round/>
                <a:headEnd/>
                <a:tailEnd/>
              </a:ln>
            </p:spPr>
            <p:txBody>
              <a:bodyPr vert="horz" wrap="square" lIns="93221" tIns="46610" rIns="93221" bIns="4661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 name="Freeform 246">
                <a:extLst>
                  <a:ext uri="{FF2B5EF4-FFF2-40B4-BE49-F238E27FC236}">
                    <a16:creationId xmlns:a16="http://schemas.microsoft.com/office/drawing/2014/main" id="{CF7B2A8E-08A2-4415-8ED1-158D22BBFD0A}"/>
                  </a:ext>
                </a:extLst>
              </p:cNvPr>
              <p:cNvSpPr>
                <a:spLocks/>
              </p:cNvSpPr>
              <p:nvPr/>
            </p:nvSpPr>
            <p:spPr bwMode="auto">
              <a:xfrm>
                <a:off x="8544911" y="5862981"/>
                <a:ext cx="88900" cy="82550"/>
              </a:xfrm>
              <a:custGeom>
                <a:avLst/>
                <a:gdLst>
                  <a:gd name="T0" fmla="*/ 28 w 56"/>
                  <a:gd name="T1" fmla="*/ 0 h 52"/>
                  <a:gd name="T2" fmla="*/ 34 w 56"/>
                  <a:gd name="T3" fmla="*/ 19 h 52"/>
                  <a:gd name="T4" fmla="*/ 56 w 56"/>
                  <a:gd name="T5" fmla="*/ 19 h 52"/>
                  <a:gd name="T6" fmla="*/ 39 w 56"/>
                  <a:gd name="T7" fmla="*/ 32 h 52"/>
                  <a:gd name="T8" fmla="*/ 45 w 56"/>
                  <a:gd name="T9" fmla="*/ 52 h 52"/>
                  <a:gd name="T10" fmla="*/ 28 w 56"/>
                  <a:gd name="T11" fmla="*/ 40 h 52"/>
                  <a:gd name="T12" fmla="*/ 11 w 56"/>
                  <a:gd name="T13" fmla="*/ 52 h 52"/>
                  <a:gd name="T14" fmla="*/ 18 w 56"/>
                  <a:gd name="T15" fmla="*/ 32 h 52"/>
                  <a:gd name="T16" fmla="*/ 0 w 56"/>
                  <a:gd name="T17" fmla="*/ 19 h 52"/>
                  <a:gd name="T18" fmla="*/ 22 w 56"/>
                  <a:gd name="T19" fmla="*/ 19 h 52"/>
                  <a:gd name="T20" fmla="*/ 28 w 56"/>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28" y="0"/>
                    </a:moveTo>
                    <a:lnTo>
                      <a:pt x="34" y="19"/>
                    </a:lnTo>
                    <a:lnTo>
                      <a:pt x="56" y="19"/>
                    </a:lnTo>
                    <a:lnTo>
                      <a:pt x="39" y="32"/>
                    </a:lnTo>
                    <a:lnTo>
                      <a:pt x="45" y="52"/>
                    </a:lnTo>
                    <a:lnTo>
                      <a:pt x="28" y="40"/>
                    </a:lnTo>
                    <a:lnTo>
                      <a:pt x="11" y="52"/>
                    </a:lnTo>
                    <a:lnTo>
                      <a:pt x="18" y="32"/>
                    </a:lnTo>
                    <a:lnTo>
                      <a:pt x="0" y="19"/>
                    </a:lnTo>
                    <a:lnTo>
                      <a:pt x="22" y="19"/>
                    </a:lnTo>
                    <a:lnTo>
                      <a:pt x="28" y="0"/>
                    </a:lnTo>
                    <a:close/>
                  </a:path>
                </a:pathLst>
              </a:custGeom>
              <a:grpFill/>
              <a:ln w="19050" cap="sq">
                <a:solidFill>
                  <a:srgbClr val="0078D4"/>
                </a:solidFill>
                <a:prstDash val="solid"/>
                <a:round/>
                <a:headEnd/>
                <a:tailEnd/>
              </a:ln>
            </p:spPr>
            <p:txBody>
              <a:bodyPr vert="horz" wrap="square" lIns="93221" tIns="46610" rIns="93221" bIns="4661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 name="Freeform 246">
                <a:extLst>
                  <a:ext uri="{FF2B5EF4-FFF2-40B4-BE49-F238E27FC236}">
                    <a16:creationId xmlns:a16="http://schemas.microsoft.com/office/drawing/2014/main" id="{1D2BBB20-9494-4680-A4F0-F818A2844C86}"/>
                  </a:ext>
                </a:extLst>
              </p:cNvPr>
              <p:cNvSpPr>
                <a:spLocks/>
              </p:cNvSpPr>
              <p:nvPr/>
            </p:nvSpPr>
            <p:spPr bwMode="auto">
              <a:xfrm>
                <a:off x="8699427" y="5705404"/>
                <a:ext cx="88900" cy="82550"/>
              </a:xfrm>
              <a:custGeom>
                <a:avLst/>
                <a:gdLst>
                  <a:gd name="T0" fmla="*/ 28 w 56"/>
                  <a:gd name="T1" fmla="*/ 0 h 52"/>
                  <a:gd name="T2" fmla="*/ 34 w 56"/>
                  <a:gd name="T3" fmla="*/ 19 h 52"/>
                  <a:gd name="T4" fmla="*/ 56 w 56"/>
                  <a:gd name="T5" fmla="*/ 19 h 52"/>
                  <a:gd name="T6" fmla="*/ 39 w 56"/>
                  <a:gd name="T7" fmla="*/ 32 h 52"/>
                  <a:gd name="T8" fmla="*/ 45 w 56"/>
                  <a:gd name="T9" fmla="*/ 52 h 52"/>
                  <a:gd name="T10" fmla="*/ 28 w 56"/>
                  <a:gd name="T11" fmla="*/ 40 h 52"/>
                  <a:gd name="T12" fmla="*/ 11 w 56"/>
                  <a:gd name="T13" fmla="*/ 52 h 52"/>
                  <a:gd name="T14" fmla="*/ 18 w 56"/>
                  <a:gd name="T15" fmla="*/ 32 h 52"/>
                  <a:gd name="T16" fmla="*/ 0 w 56"/>
                  <a:gd name="T17" fmla="*/ 19 h 52"/>
                  <a:gd name="T18" fmla="*/ 22 w 56"/>
                  <a:gd name="T19" fmla="*/ 19 h 52"/>
                  <a:gd name="T20" fmla="*/ 28 w 56"/>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28" y="0"/>
                    </a:moveTo>
                    <a:lnTo>
                      <a:pt x="34" y="19"/>
                    </a:lnTo>
                    <a:lnTo>
                      <a:pt x="56" y="19"/>
                    </a:lnTo>
                    <a:lnTo>
                      <a:pt x="39" y="32"/>
                    </a:lnTo>
                    <a:lnTo>
                      <a:pt x="45" y="52"/>
                    </a:lnTo>
                    <a:lnTo>
                      <a:pt x="28" y="40"/>
                    </a:lnTo>
                    <a:lnTo>
                      <a:pt x="11" y="52"/>
                    </a:lnTo>
                    <a:lnTo>
                      <a:pt x="18" y="32"/>
                    </a:lnTo>
                    <a:lnTo>
                      <a:pt x="0" y="19"/>
                    </a:lnTo>
                    <a:lnTo>
                      <a:pt x="22" y="19"/>
                    </a:lnTo>
                    <a:lnTo>
                      <a:pt x="28" y="0"/>
                    </a:lnTo>
                    <a:close/>
                  </a:path>
                </a:pathLst>
              </a:custGeom>
              <a:grpFill/>
              <a:ln w="19050" cap="sq">
                <a:solidFill>
                  <a:srgbClr val="0078D4"/>
                </a:solidFill>
                <a:prstDash val="solid"/>
                <a:round/>
                <a:headEnd/>
                <a:tailEnd/>
              </a:ln>
            </p:spPr>
            <p:txBody>
              <a:bodyPr vert="horz" wrap="square" lIns="93221" tIns="46610" rIns="93221" bIns="4661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 name="Freeform 246">
                <a:extLst>
                  <a:ext uri="{FF2B5EF4-FFF2-40B4-BE49-F238E27FC236}">
                    <a16:creationId xmlns:a16="http://schemas.microsoft.com/office/drawing/2014/main" id="{8771A546-5FBD-49C9-9E91-D1A711FD9019}"/>
                  </a:ext>
                </a:extLst>
              </p:cNvPr>
              <p:cNvSpPr>
                <a:spLocks/>
              </p:cNvSpPr>
              <p:nvPr/>
            </p:nvSpPr>
            <p:spPr bwMode="auto">
              <a:xfrm>
                <a:off x="8857003" y="5858390"/>
                <a:ext cx="88900" cy="82550"/>
              </a:xfrm>
              <a:custGeom>
                <a:avLst/>
                <a:gdLst>
                  <a:gd name="T0" fmla="*/ 28 w 56"/>
                  <a:gd name="T1" fmla="*/ 0 h 52"/>
                  <a:gd name="T2" fmla="*/ 34 w 56"/>
                  <a:gd name="T3" fmla="*/ 19 h 52"/>
                  <a:gd name="T4" fmla="*/ 56 w 56"/>
                  <a:gd name="T5" fmla="*/ 19 h 52"/>
                  <a:gd name="T6" fmla="*/ 39 w 56"/>
                  <a:gd name="T7" fmla="*/ 32 h 52"/>
                  <a:gd name="T8" fmla="*/ 45 w 56"/>
                  <a:gd name="T9" fmla="*/ 52 h 52"/>
                  <a:gd name="T10" fmla="*/ 28 w 56"/>
                  <a:gd name="T11" fmla="*/ 40 h 52"/>
                  <a:gd name="T12" fmla="*/ 11 w 56"/>
                  <a:gd name="T13" fmla="*/ 52 h 52"/>
                  <a:gd name="T14" fmla="*/ 18 w 56"/>
                  <a:gd name="T15" fmla="*/ 32 h 52"/>
                  <a:gd name="T16" fmla="*/ 0 w 56"/>
                  <a:gd name="T17" fmla="*/ 19 h 52"/>
                  <a:gd name="T18" fmla="*/ 22 w 56"/>
                  <a:gd name="T19" fmla="*/ 19 h 52"/>
                  <a:gd name="T20" fmla="*/ 28 w 56"/>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28" y="0"/>
                    </a:moveTo>
                    <a:lnTo>
                      <a:pt x="34" y="19"/>
                    </a:lnTo>
                    <a:lnTo>
                      <a:pt x="56" y="19"/>
                    </a:lnTo>
                    <a:lnTo>
                      <a:pt x="39" y="32"/>
                    </a:lnTo>
                    <a:lnTo>
                      <a:pt x="45" y="52"/>
                    </a:lnTo>
                    <a:lnTo>
                      <a:pt x="28" y="40"/>
                    </a:lnTo>
                    <a:lnTo>
                      <a:pt x="11" y="52"/>
                    </a:lnTo>
                    <a:lnTo>
                      <a:pt x="18" y="32"/>
                    </a:lnTo>
                    <a:lnTo>
                      <a:pt x="0" y="19"/>
                    </a:lnTo>
                    <a:lnTo>
                      <a:pt x="22" y="19"/>
                    </a:lnTo>
                    <a:lnTo>
                      <a:pt x="28" y="0"/>
                    </a:lnTo>
                    <a:close/>
                  </a:path>
                </a:pathLst>
              </a:custGeom>
              <a:grpFill/>
              <a:ln w="19050" cap="sq">
                <a:solidFill>
                  <a:srgbClr val="0078D4"/>
                </a:solidFill>
                <a:prstDash val="solid"/>
                <a:round/>
                <a:headEnd/>
                <a:tailEnd/>
              </a:ln>
            </p:spPr>
            <p:txBody>
              <a:bodyPr vert="horz" wrap="square" lIns="93221" tIns="46610" rIns="93221" bIns="4661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grpSp>
      </p:grpSp>
      <p:sp>
        <p:nvSpPr>
          <p:cNvPr id="21" name="TextBox 20">
            <a:extLst>
              <a:ext uri="{FF2B5EF4-FFF2-40B4-BE49-F238E27FC236}">
                <a16:creationId xmlns:a16="http://schemas.microsoft.com/office/drawing/2014/main" id="{90091059-6F55-4035-9A7F-A309D849389A}"/>
              </a:ext>
            </a:extLst>
          </p:cNvPr>
          <p:cNvSpPr txBox="1"/>
          <p:nvPr/>
        </p:nvSpPr>
        <p:spPr>
          <a:xfrm>
            <a:off x="6096000" y="3360570"/>
            <a:ext cx="1727046" cy="1739243"/>
          </a:xfrm>
          <a:prstGeom prst="rect">
            <a:avLst/>
          </a:prstGeom>
          <a:noFill/>
        </p:spPr>
        <p:txBody>
          <a:bodyPr wrap="square" lIns="91440" tIns="149217" rIns="91440" bIns="149217" rtlCol="0">
            <a:spAutoFit/>
          </a:bodyPr>
          <a:lstStyle/>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1" i="0" u="none" strike="noStrike" kern="1200" cap="none" spc="0" normalizeH="0" baseline="0" noProof="0" dirty="0">
                <a:ln>
                  <a:noFill/>
                </a:ln>
                <a:solidFill>
                  <a:srgbClr val="525252"/>
                </a:solidFill>
                <a:effectLst/>
                <a:uLnTx/>
                <a:uFillTx/>
                <a:latin typeface="Segoe UI Semilight"/>
                <a:ea typeface="+mn-ea"/>
                <a:cs typeface="+mn-cs"/>
              </a:rPr>
              <a:t>Paper-based</a:t>
            </a:r>
          </a:p>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0" i="0" u="none" strike="noStrike" kern="1200" cap="none" spc="0" normalizeH="0" baseline="0" noProof="0" dirty="0">
                <a:ln>
                  <a:noFill/>
                </a:ln>
                <a:solidFill>
                  <a:srgbClr val="525252"/>
                </a:solidFill>
                <a:effectLst/>
                <a:uLnTx/>
                <a:uFillTx/>
                <a:latin typeface="Segoe UI Semilight"/>
                <a:ea typeface="+mn-ea"/>
                <a:cs typeface="+mn-cs"/>
              </a:rPr>
              <a:t>Manual</a:t>
            </a:r>
          </a:p>
          <a:p>
            <a:pPr marL="0" marR="0" lvl="0" indent="0" algn="ctr" defTabSz="932563" rtl="0" eaLnBrk="1" fontAlgn="auto" latinLnBrk="0" hangingPunct="1">
              <a:lnSpc>
                <a:spcPct val="90000"/>
              </a:lnSpc>
              <a:spcBef>
                <a:spcPts val="0"/>
              </a:spcBef>
              <a:spcAft>
                <a:spcPts val="612"/>
              </a:spcAft>
              <a:buClrTx/>
              <a:buSzTx/>
              <a:buFontTx/>
              <a:buNone/>
              <a:tabLst/>
              <a:defRPr/>
            </a:pPr>
            <a:endParaRPr kumimoji="0" lang="en-US" sz="1632" b="0" i="0" u="none" strike="noStrike" kern="1200" cap="none" spc="0" normalizeH="0" baseline="0" noProof="0" dirty="0">
              <a:ln>
                <a:noFill/>
              </a:ln>
              <a:solidFill>
                <a:srgbClr val="525252"/>
              </a:solidFill>
              <a:effectLst/>
              <a:uLnTx/>
              <a:uFillTx/>
              <a:latin typeface="Segoe UI Semilight"/>
              <a:ea typeface="+mn-ea"/>
              <a:cs typeface="+mn-cs"/>
            </a:endParaRPr>
          </a:p>
          <a:p>
            <a:pPr marL="0" marR="0" lvl="0" indent="0" algn="ctr" defTabSz="932563" rtl="0" eaLnBrk="1" fontAlgn="auto" latinLnBrk="0" hangingPunct="1">
              <a:lnSpc>
                <a:spcPct val="90000"/>
              </a:lnSpc>
              <a:spcBef>
                <a:spcPts val="0"/>
              </a:spcBef>
              <a:spcAft>
                <a:spcPts val="612"/>
              </a:spcAft>
              <a:buClrTx/>
              <a:buSzTx/>
              <a:buFontTx/>
              <a:buNone/>
              <a:tabLst/>
              <a:defRPr/>
            </a:pPr>
            <a:endParaRPr kumimoji="0" lang="en-US" sz="1632" b="0" i="0" u="none" strike="noStrike" kern="1200" cap="none" spc="0" normalizeH="0" baseline="0" noProof="0" dirty="0">
              <a:ln>
                <a:noFill/>
              </a:ln>
              <a:solidFill>
                <a:srgbClr val="525252"/>
              </a:solidFill>
              <a:effectLst/>
              <a:uLnTx/>
              <a:uFillTx/>
              <a:latin typeface="Segoe UI Semilight"/>
              <a:ea typeface="+mn-ea"/>
              <a:cs typeface="+mn-cs"/>
            </a:endParaRPr>
          </a:p>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0" i="0" u="none" strike="noStrike" kern="1200" cap="none" spc="0" normalizeH="0" baseline="0" noProof="0" dirty="0">
                <a:ln>
                  <a:noFill/>
                </a:ln>
                <a:solidFill>
                  <a:srgbClr val="525252"/>
                </a:solidFill>
                <a:effectLst/>
                <a:uLnTx/>
                <a:uFillTx/>
                <a:latin typeface="Segoe UI Semilight"/>
                <a:ea typeface="+mn-ea"/>
                <a:cs typeface="+mn-cs"/>
              </a:rPr>
              <a:t>Experts</a:t>
            </a:r>
          </a:p>
        </p:txBody>
      </p:sp>
      <p:grpSp>
        <p:nvGrpSpPr>
          <p:cNvPr id="22" name="Group 21">
            <a:extLst>
              <a:ext uri="{FF2B5EF4-FFF2-40B4-BE49-F238E27FC236}">
                <a16:creationId xmlns:a16="http://schemas.microsoft.com/office/drawing/2014/main" id="{BF9725FE-6C83-4998-B58A-AECD884321A4}"/>
              </a:ext>
            </a:extLst>
          </p:cNvPr>
          <p:cNvGrpSpPr/>
          <p:nvPr/>
        </p:nvGrpSpPr>
        <p:grpSpPr>
          <a:xfrm>
            <a:off x="6533193" y="2308202"/>
            <a:ext cx="895611" cy="895611"/>
            <a:chOff x="6791691" y="4776276"/>
            <a:chExt cx="502920" cy="502920"/>
          </a:xfrm>
        </p:grpSpPr>
        <p:sp>
          <p:nvSpPr>
            <p:cNvPr id="23" name="Oval 22">
              <a:extLst>
                <a:ext uri="{FF2B5EF4-FFF2-40B4-BE49-F238E27FC236}">
                  <a16:creationId xmlns:a16="http://schemas.microsoft.com/office/drawing/2014/main" id="{D882B1CF-F595-49FE-8935-CAE995912889}"/>
                </a:ext>
              </a:extLst>
            </p:cNvPr>
            <p:cNvSpPr/>
            <p:nvPr/>
          </p:nvSpPr>
          <p:spPr bwMode="auto">
            <a:xfrm>
              <a:off x="6791691" y="4776276"/>
              <a:ext cx="502920" cy="502920"/>
            </a:xfrm>
            <a:prstGeom prst="ellipse">
              <a:avLst/>
            </a:prstGeom>
            <a:solidFill>
              <a:srgbClr val="FFFFFF"/>
            </a:solidFill>
            <a:ln w="10795" cap="flat" cmpd="sng" algn="ctr">
              <a:noFill/>
              <a:prstDash val="solid"/>
              <a:headEnd type="none" w="med" len="med"/>
              <a:tailEnd type="none" w="med" len="med"/>
            </a:ln>
            <a:effectLst>
              <a:outerShdw blurRad="177800" dist="177800" dir="5400000" algn="t" rotWithShape="0">
                <a:prstClr val="black">
                  <a:alpha val="10000"/>
                </a:prstClr>
              </a:outerShdw>
            </a:effectLst>
          </p:spPr>
          <p:txBody>
            <a:bodyPr vert="horz" wrap="square" lIns="0" tIns="46604" rIns="0" bIns="46604" numCol="1" rtlCol="0" anchor="ctr" anchorCtr="0" compatLnSpc="1">
              <a:prstTxWarp prst="textNoShape">
                <a:avLst/>
              </a:prstTxWarp>
            </a:bodyPr>
            <a:lstStyle/>
            <a:p>
              <a:pPr marL="0" marR="0" lvl="0" indent="0" algn="ctr" defTabSz="931577" rtl="0" eaLnBrk="1" fontAlgn="base" latinLnBrk="0" hangingPunct="1">
                <a:lnSpc>
                  <a:spcPct val="90000"/>
                </a:lnSpc>
                <a:spcBef>
                  <a:spcPct val="0"/>
                </a:spcBef>
                <a:spcAft>
                  <a:spcPct val="0"/>
                </a:spcAft>
                <a:buClrTx/>
                <a:buSzTx/>
                <a:buFontTx/>
                <a:buNone/>
                <a:tabLst/>
                <a:defRPr/>
              </a:pPr>
              <a:endParaRPr kumimoji="0" lang="en-US" sz="1195" b="0" i="0" u="none" strike="noStrike" kern="0" cap="none" spc="50"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4" name="Group 4">
              <a:extLst>
                <a:ext uri="{FF2B5EF4-FFF2-40B4-BE49-F238E27FC236}">
                  <a16:creationId xmlns:a16="http://schemas.microsoft.com/office/drawing/2014/main" id="{9C261A8B-834A-4740-BDE8-7DFF4E1FBC18}"/>
                </a:ext>
              </a:extLst>
            </p:cNvPr>
            <p:cNvGrpSpPr>
              <a:grpSpLocks noChangeAspect="1"/>
            </p:cNvGrpSpPr>
            <p:nvPr/>
          </p:nvGrpSpPr>
          <p:grpSpPr bwMode="auto">
            <a:xfrm>
              <a:off x="6978528" y="4921307"/>
              <a:ext cx="132329" cy="182880"/>
              <a:chOff x="4159" y="1821"/>
              <a:chExt cx="178" cy="246"/>
            </a:xfrm>
            <a:solidFill>
              <a:srgbClr val="0078D7"/>
            </a:solidFill>
          </p:grpSpPr>
          <p:sp>
            <p:nvSpPr>
              <p:cNvPr id="25" name="Freeform 5">
                <a:extLst>
                  <a:ext uri="{FF2B5EF4-FFF2-40B4-BE49-F238E27FC236}">
                    <a16:creationId xmlns:a16="http://schemas.microsoft.com/office/drawing/2014/main" id="{529F25CA-C95D-4626-9836-ECC59A685628}"/>
                  </a:ext>
                </a:extLst>
              </p:cNvPr>
              <p:cNvSpPr>
                <a:spLocks/>
              </p:cNvSpPr>
              <p:nvPr/>
            </p:nvSpPr>
            <p:spPr bwMode="auto">
              <a:xfrm>
                <a:off x="4189" y="1821"/>
                <a:ext cx="144" cy="214"/>
              </a:xfrm>
              <a:custGeom>
                <a:avLst/>
                <a:gdLst>
                  <a:gd name="T0" fmla="*/ 144 w 144"/>
                  <a:gd name="T1" fmla="*/ 50 h 214"/>
                  <a:gd name="T2" fmla="*/ 144 w 144"/>
                  <a:gd name="T3" fmla="*/ 214 h 214"/>
                  <a:gd name="T4" fmla="*/ 0 w 144"/>
                  <a:gd name="T5" fmla="*/ 214 h 214"/>
                  <a:gd name="T6" fmla="*/ 0 w 144"/>
                  <a:gd name="T7" fmla="*/ 0 h 214"/>
                  <a:gd name="T8" fmla="*/ 98 w 144"/>
                  <a:gd name="T9" fmla="*/ 0 h 214"/>
                  <a:gd name="T10" fmla="*/ 144 w 144"/>
                  <a:gd name="T11" fmla="*/ 50 h 214"/>
                </a:gdLst>
                <a:ahLst/>
                <a:cxnLst>
                  <a:cxn ang="0">
                    <a:pos x="T0" y="T1"/>
                  </a:cxn>
                  <a:cxn ang="0">
                    <a:pos x="T2" y="T3"/>
                  </a:cxn>
                  <a:cxn ang="0">
                    <a:pos x="T4" y="T5"/>
                  </a:cxn>
                  <a:cxn ang="0">
                    <a:pos x="T6" y="T7"/>
                  </a:cxn>
                  <a:cxn ang="0">
                    <a:pos x="T8" y="T9"/>
                  </a:cxn>
                  <a:cxn ang="0">
                    <a:pos x="T10" y="T11"/>
                  </a:cxn>
                </a:cxnLst>
                <a:rect l="0" t="0" r="r" b="b"/>
                <a:pathLst>
                  <a:path w="144" h="214">
                    <a:moveTo>
                      <a:pt x="144" y="50"/>
                    </a:moveTo>
                    <a:lnTo>
                      <a:pt x="144" y="214"/>
                    </a:lnTo>
                    <a:lnTo>
                      <a:pt x="0" y="214"/>
                    </a:lnTo>
                    <a:lnTo>
                      <a:pt x="0" y="0"/>
                    </a:lnTo>
                    <a:lnTo>
                      <a:pt x="98" y="0"/>
                    </a:lnTo>
                    <a:lnTo>
                      <a:pt x="144" y="50"/>
                    </a:lnTo>
                    <a:close/>
                  </a:path>
                </a:pathLst>
              </a:custGeom>
              <a:noFill/>
              <a:ln w="28575" cap="flat">
                <a:solidFill>
                  <a:srgbClr val="737373"/>
                </a:solidFill>
                <a:prstDash val="solid"/>
                <a:miter lim="800000"/>
                <a:headEnd/>
                <a:tailEnd/>
              </a:ln>
            </p:spPr>
            <p:txBody>
              <a:bodyPr vert="horz" wrap="square" lIns="91376" tIns="45688" rIns="91376" bIns="45688" numCol="1" anchor="t" anchorCtr="0" compatLnSpc="1">
                <a:prstTxWarp prst="textNoShape">
                  <a:avLst/>
                </a:prstTxWarp>
              </a:bodyPr>
              <a:lstStyle/>
              <a:p>
                <a:pPr marL="0" marR="0" lvl="0" indent="0" algn="l" defTabSz="913522" rtl="0" eaLnBrk="1" fontAlgn="auto" latinLnBrk="0" hangingPunct="1">
                  <a:lnSpc>
                    <a:spcPct val="100000"/>
                  </a:lnSpc>
                  <a:spcBef>
                    <a:spcPts val="0"/>
                  </a:spcBef>
                  <a:spcAft>
                    <a:spcPts val="0"/>
                  </a:spcAft>
                  <a:buClrTx/>
                  <a:buSzTx/>
                  <a:buFontTx/>
                  <a:buNone/>
                  <a:tabLst/>
                  <a:defRPr/>
                </a:pPr>
                <a:endParaRPr kumimoji="0" lang="en-US" sz="1195" b="0" i="0" u="none" strike="noStrike" kern="0" cap="none" spc="50"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6" name="Freeform 6">
                <a:extLst>
                  <a:ext uri="{FF2B5EF4-FFF2-40B4-BE49-F238E27FC236}">
                    <a16:creationId xmlns:a16="http://schemas.microsoft.com/office/drawing/2014/main" id="{473577EE-B2DB-406F-9D82-1A25EB432C56}"/>
                  </a:ext>
                </a:extLst>
              </p:cNvPr>
              <p:cNvSpPr>
                <a:spLocks/>
              </p:cNvSpPr>
              <p:nvPr/>
            </p:nvSpPr>
            <p:spPr bwMode="auto">
              <a:xfrm>
                <a:off x="4283" y="1823"/>
                <a:ext cx="54" cy="52"/>
              </a:xfrm>
              <a:custGeom>
                <a:avLst/>
                <a:gdLst>
                  <a:gd name="T0" fmla="*/ 0 w 54"/>
                  <a:gd name="T1" fmla="*/ 0 h 52"/>
                  <a:gd name="T2" fmla="*/ 0 w 54"/>
                  <a:gd name="T3" fmla="*/ 52 h 52"/>
                  <a:gd name="T4" fmla="*/ 54 w 54"/>
                  <a:gd name="T5" fmla="*/ 52 h 52"/>
                </a:gdLst>
                <a:ahLst/>
                <a:cxnLst>
                  <a:cxn ang="0">
                    <a:pos x="T0" y="T1"/>
                  </a:cxn>
                  <a:cxn ang="0">
                    <a:pos x="T2" y="T3"/>
                  </a:cxn>
                  <a:cxn ang="0">
                    <a:pos x="T4" y="T5"/>
                  </a:cxn>
                </a:cxnLst>
                <a:rect l="0" t="0" r="r" b="b"/>
                <a:pathLst>
                  <a:path w="54" h="52">
                    <a:moveTo>
                      <a:pt x="0" y="0"/>
                    </a:moveTo>
                    <a:lnTo>
                      <a:pt x="0" y="52"/>
                    </a:lnTo>
                    <a:lnTo>
                      <a:pt x="54" y="52"/>
                    </a:lnTo>
                  </a:path>
                </a:pathLst>
              </a:custGeom>
              <a:noFill/>
              <a:ln w="28575" cap="flat">
                <a:solidFill>
                  <a:srgbClr val="737373"/>
                </a:solidFill>
                <a:prstDash val="solid"/>
                <a:miter lim="800000"/>
                <a:headEnd/>
                <a:tailEnd/>
              </a:ln>
            </p:spPr>
            <p:txBody>
              <a:bodyPr vert="horz" wrap="square" lIns="91376" tIns="45688" rIns="91376" bIns="45688" numCol="1" anchor="t" anchorCtr="0" compatLnSpc="1">
                <a:prstTxWarp prst="textNoShape">
                  <a:avLst/>
                </a:prstTxWarp>
              </a:bodyPr>
              <a:lstStyle/>
              <a:p>
                <a:pPr marL="0" marR="0" lvl="0" indent="0" algn="l" defTabSz="913522" rtl="0" eaLnBrk="1" fontAlgn="auto" latinLnBrk="0" hangingPunct="1">
                  <a:lnSpc>
                    <a:spcPct val="100000"/>
                  </a:lnSpc>
                  <a:spcBef>
                    <a:spcPts val="0"/>
                  </a:spcBef>
                  <a:spcAft>
                    <a:spcPts val="0"/>
                  </a:spcAft>
                  <a:buClrTx/>
                  <a:buSzTx/>
                  <a:buFontTx/>
                  <a:buNone/>
                  <a:tabLst/>
                  <a:defRPr/>
                </a:pPr>
                <a:endParaRPr kumimoji="0" lang="en-US" sz="1195" b="0" i="0" u="none" strike="noStrike" kern="0" cap="none" spc="50"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7" name="Freeform 7">
                <a:extLst>
                  <a:ext uri="{FF2B5EF4-FFF2-40B4-BE49-F238E27FC236}">
                    <a16:creationId xmlns:a16="http://schemas.microsoft.com/office/drawing/2014/main" id="{D4B15C9B-C6E3-479D-8CB2-3BA55C531322}"/>
                  </a:ext>
                </a:extLst>
              </p:cNvPr>
              <p:cNvSpPr>
                <a:spLocks/>
              </p:cNvSpPr>
              <p:nvPr/>
            </p:nvSpPr>
            <p:spPr bwMode="auto">
              <a:xfrm>
                <a:off x="4159" y="1855"/>
                <a:ext cx="144" cy="212"/>
              </a:xfrm>
              <a:custGeom>
                <a:avLst/>
                <a:gdLst>
                  <a:gd name="T0" fmla="*/ 144 w 144"/>
                  <a:gd name="T1" fmla="*/ 180 h 212"/>
                  <a:gd name="T2" fmla="*/ 144 w 144"/>
                  <a:gd name="T3" fmla="*/ 212 h 212"/>
                  <a:gd name="T4" fmla="*/ 0 w 144"/>
                  <a:gd name="T5" fmla="*/ 212 h 212"/>
                  <a:gd name="T6" fmla="*/ 0 w 144"/>
                  <a:gd name="T7" fmla="*/ 0 h 212"/>
                  <a:gd name="T8" fmla="*/ 30 w 144"/>
                  <a:gd name="T9" fmla="*/ 0 h 212"/>
                </a:gdLst>
                <a:ahLst/>
                <a:cxnLst>
                  <a:cxn ang="0">
                    <a:pos x="T0" y="T1"/>
                  </a:cxn>
                  <a:cxn ang="0">
                    <a:pos x="T2" y="T3"/>
                  </a:cxn>
                  <a:cxn ang="0">
                    <a:pos x="T4" y="T5"/>
                  </a:cxn>
                  <a:cxn ang="0">
                    <a:pos x="T6" y="T7"/>
                  </a:cxn>
                  <a:cxn ang="0">
                    <a:pos x="T8" y="T9"/>
                  </a:cxn>
                </a:cxnLst>
                <a:rect l="0" t="0" r="r" b="b"/>
                <a:pathLst>
                  <a:path w="144" h="212">
                    <a:moveTo>
                      <a:pt x="144" y="180"/>
                    </a:moveTo>
                    <a:lnTo>
                      <a:pt x="144" y="212"/>
                    </a:lnTo>
                    <a:lnTo>
                      <a:pt x="0" y="212"/>
                    </a:lnTo>
                    <a:lnTo>
                      <a:pt x="0" y="0"/>
                    </a:lnTo>
                    <a:lnTo>
                      <a:pt x="30" y="0"/>
                    </a:lnTo>
                  </a:path>
                </a:pathLst>
              </a:custGeom>
              <a:noFill/>
              <a:ln w="28575" cap="flat">
                <a:solidFill>
                  <a:srgbClr val="737373"/>
                </a:solidFill>
                <a:prstDash val="solid"/>
                <a:miter lim="800000"/>
                <a:headEnd/>
                <a:tailEnd/>
              </a:ln>
            </p:spPr>
            <p:txBody>
              <a:bodyPr vert="horz" wrap="square" lIns="91376" tIns="45688" rIns="91376" bIns="45688" numCol="1" anchor="t" anchorCtr="0" compatLnSpc="1">
                <a:prstTxWarp prst="textNoShape">
                  <a:avLst/>
                </a:prstTxWarp>
              </a:bodyPr>
              <a:lstStyle/>
              <a:p>
                <a:pPr marL="0" marR="0" lvl="0" indent="0" algn="l" defTabSz="913522" rtl="0" eaLnBrk="1" fontAlgn="auto" latinLnBrk="0" hangingPunct="1">
                  <a:lnSpc>
                    <a:spcPct val="100000"/>
                  </a:lnSpc>
                  <a:spcBef>
                    <a:spcPts val="0"/>
                  </a:spcBef>
                  <a:spcAft>
                    <a:spcPts val="0"/>
                  </a:spcAft>
                  <a:buClrTx/>
                  <a:buSzTx/>
                  <a:buFontTx/>
                  <a:buNone/>
                  <a:tabLst/>
                  <a:defRPr/>
                </a:pPr>
                <a:endParaRPr kumimoji="0" lang="en-US" sz="1195" b="0" i="0" u="none" strike="noStrike" kern="0" cap="none" spc="50"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sp>
        <p:nvSpPr>
          <p:cNvPr id="28" name="TextBox 27">
            <a:extLst>
              <a:ext uri="{FF2B5EF4-FFF2-40B4-BE49-F238E27FC236}">
                <a16:creationId xmlns:a16="http://schemas.microsoft.com/office/drawing/2014/main" id="{74C623BD-E04E-45F4-8E45-E614972C21D3}"/>
              </a:ext>
            </a:extLst>
          </p:cNvPr>
          <p:cNvSpPr txBox="1"/>
          <p:nvPr/>
        </p:nvSpPr>
        <p:spPr>
          <a:xfrm>
            <a:off x="7960965" y="3360570"/>
            <a:ext cx="2180568" cy="1739243"/>
          </a:xfrm>
          <a:prstGeom prst="rect">
            <a:avLst/>
          </a:prstGeom>
          <a:noFill/>
        </p:spPr>
        <p:txBody>
          <a:bodyPr wrap="square" lIns="91440" tIns="149217" rIns="91440" bIns="149217" rtlCol="0">
            <a:spAutoFit/>
          </a:bodyPr>
          <a:lstStyle/>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1" i="0" u="none" strike="noStrike" kern="1200" cap="none" spc="0" normalizeH="0" baseline="0" noProof="0">
                <a:ln>
                  <a:noFill/>
                </a:ln>
                <a:solidFill>
                  <a:srgbClr val="3B2E58"/>
                </a:solidFill>
                <a:effectLst/>
                <a:uLnTx/>
                <a:uFillTx/>
                <a:latin typeface="Segoe UI Semilight"/>
                <a:ea typeface="+mn-ea"/>
                <a:cs typeface="+mn-cs"/>
              </a:rPr>
              <a:t>App-based</a:t>
            </a:r>
          </a:p>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3B2E58"/>
                </a:solidFill>
                <a:effectLst/>
                <a:uLnTx/>
                <a:uFillTx/>
                <a:latin typeface="Segoe UI Semilight"/>
                <a:ea typeface="+mn-ea"/>
                <a:cs typeface="+mn-cs"/>
              </a:rPr>
              <a:t>Digital</a:t>
            </a:r>
          </a:p>
          <a:p>
            <a:pPr marL="0" marR="0" lvl="0" indent="0" algn="ctr" defTabSz="932563" rtl="0" eaLnBrk="1" fontAlgn="auto" latinLnBrk="0" hangingPunct="1">
              <a:lnSpc>
                <a:spcPct val="90000"/>
              </a:lnSpc>
              <a:spcBef>
                <a:spcPts val="0"/>
              </a:spcBef>
              <a:spcAft>
                <a:spcPts val="612"/>
              </a:spcAft>
              <a:buClrTx/>
              <a:buSzTx/>
              <a:buFontTx/>
              <a:buNone/>
              <a:tabLst/>
              <a:defRPr/>
            </a:pPr>
            <a:endParaRPr kumimoji="0" lang="en-US" sz="1632" b="0" i="0" u="none" strike="noStrike" kern="1200" cap="none" spc="0" normalizeH="0" baseline="0" noProof="0">
              <a:ln>
                <a:noFill/>
              </a:ln>
              <a:solidFill>
                <a:srgbClr val="3B2E58"/>
              </a:solidFill>
              <a:effectLst/>
              <a:uLnTx/>
              <a:uFillTx/>
              <a:latin typeface="Segoe UI Semilight"/>
              <a:ea typeface="+mn-ea"/>
              <a:cs typeface="+mn-cs"/>
            </a:endParaRPr>
          </a:p>
          <a:p>
            <a:pPr marL="0" marR="0" lvl="0" indent="0" algn="ctr" defTabSz="932563" rtl="0" eaLnBrk="1" fontAlgn="auto" latinLnBrk="0" hangingPunct="1">
              <a:lnSpc>
                <a:spcPct val="90000"/>
              </a:lnSpc>
              <a:spcBef>
                <a:spcPts val="0"/>
              </a:spcBef>
              <a:spcAft>
                <a:spcPts val="612"/>
              </a:spcAft>
              <a:buClrTx/>
              <a:buSzTx/>
              <a:buFontTx/>
              <a:buNone/>
              <a:tabLst/>
              <a:defRPr/>
            </a:pPr>
            <a:endParaRPr kumimoji="0" lang="en-US" sz="1632" b="0" i="0" u="none" strike="noStrike" kern="1200" cap="none" spc="0" normalizeH="0" baseline="0" noProof="0">
              <a:ln>
                <a:noFill/>
              </a:ln>
              <a:solidFill>
                <a:srgbClr val="3B2E58"/>
              </a:solidFill>
              <a:effectLst/>
              <a:uLnTx/>
              <a:uFillTx/>
              <a:latin typeface="Segoe UI Semilight"/>
              <a:ea typeface="+mn-ea"/>
              <a:cs typeface="+mn-cs"/>
            </a:endParaRPr>
          </a:p>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3B2E58"/>
                </a:solidFill>
                <a:effectLst/>
                <a:uLnTx/>
                <a:uFillTx/>
                <a:latin typeface="Segoe UI Semilight"/>
                <a:ea typeface="+mn-ea"/>
                <a:cs typeface="+mn-cs"/>
              </a:rPr>
              <a:t>Business users</a:t>
            </a:r>
          </a:p>
        </p:txBody>
      </p:sp>
      <p:grpSp>
        <p:nvGrpSpPr>
          <p:cNvPr id="29" name="Group 28">
            <a:extLst>
              <a:ext uri="{FF2B5EF4-FFF2-40B4-BE49-F238E27FC236}">
                <a16:creationId xmlns:a16="http://schemas.microsoft.com/office/drawing/2014/main" id="{0F759FC9-654A-40EA-9A86-089D02F9836F}"/>
              </a:ext>
            </a:extLst>
          </p:cNvPr>
          <p:cNvGrpSpPr/>
          <p:nvPr/>
        </p:nvGrpSpPr>
        <p:grpSpPr>
          <a:xfrm>
            <a:off x="8618096" y="2293542"/>
            <a:ext cx="895611" cy="895611"/>
            <a:chOff x="8577631" y="3659568"/>
            <a:chExt cx="492964" cy="492964"/>
          </a:xfrm>
          <a:solidFill>
            <a:srgbClr val="FFFFFF"/>
          </a:solidFill>
        </p:grpSpPr>
        <p:sp>
          <p:nvSpPr>
            <p:cNvPr id="30" name="Oval 29">
              <a:extLst>
                <a:ext uri="{FF2B5EF4-FFF2-40B4-BE49-F238E27FC236}">
                  <a16:creationId xmlns:a16="http://schemas.microsoft.com/office/drawing/2014/main" id="{35C9F1A4-4491-4205-A0AF-84ADD55C2CBC}"/>
                </a:ext>
              </a:extLst>
            </p:cNvPr>
            <p:cNvSpPr/>
            <p:nvPr/>
          </p:nvSpPr>
          <p:spPr bwMode="auto">
            <a:xfrm>
              <a:off x="8577631" y="3659568"/>
              <a:ext cx="492964" cy="492964"/>
            </a:xfrm>
            <a:prstGeom prst="ellipse">
              <a:avLst/>
            </a:prstGeom>
            <a:grpFill/>
            <a:ln w="10795" cap="flat" cmpd="sng" algn="ctr">
              <a:noFill/>
              <a:prstDash val="solid"/>
              <a:headEnd type="none" w="med" len="med"/>
              <a:tailEnd type="none" w="med" len="med"/>
            </a:ln>
            <a:effectLst>
              <a:outerShdw blurRad="177800" dist="177800" dir="5400000" algn="t" rotWithShape="0">
                <a:prstClr val="black">
                  <a:alpha val="8000"/>
                </a:prstClr>
              </a:outerShdw>
            </a:effectLst>
          </p:spPr>
          <p:txBody>
            <a:bodyPr vert="horz" wrap="square" lIns="0" tIns="46604" rIns="0" bIns="46604" numCol="1" rtlCol="0" anchor="ctr" anchorCtr="0" compatLnSpc="1">
              <a:prstTxWarp prst="textNoShape">
                <a:avLst/>
              </a:prstTxWarp>
            </a:bodyPr>
            <a:lstStyle/>
            <a:p>
              <a:pPr marL="0" marR="0" lvl="0" indent="0" algn="ctr" defTabSz="931577" rtl="0" eaLnBrk="1" fontAlgn="base" latinLnBrk="0" hangingPunct="1">
                <a:lnSpc>
                  <a:spcPct val="90000"/>
                </a:lnSpc>
                <a:spcBef>
                  <a:spcPct val="0"/>
                </a:spcBef>
                <a:spcAft>
                  <a:spcPct val="0"/>
                </a:spcAft>
                <a:buClrTx/>
                <a:buSzTx/>
                <a:buFontTx/>
                <a:buNone/>
                <a:tabLst/>
                <a:defRPr/>
              </a:pPr>
              <a:endParaRPr kumimoji="0" lang="en-US" sz="1195" b="0" i="0" u="none" strike="noStrike" kern="0" cap="none" spc="50"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1" name="Group 30">
              <a:extLst>
                <a:ext uri="{FF2B5EF4-FFF2-40B4-BE49-F238E27FC236}">
                  <a16:creationId xmlns:a16="http://schemas.microsoft.com/office/drawing/2014/main" id="{16DF0693-6DD6-439D-B264-8224565A0A22}"/>
                </a:ext>
              </a:extLst>
            </p:cNvPr>
            <p:cNvGrpSpPr/>
            <p:nvPr/>
          </p:nvGrpSpPr>
          <p:grpSpPr>
            <a:xfrm>
              <a:off x="8747523" y="3774306"/>
              <a:ext cx="160733" cy="246075"/>
              <a:chOff x="8747523" y="2236049"/>
              <a:chExt cx="160733" cy="246075"/>
            </a:xfrm>
            <a:grpFill/>
          </p:grpSpPr>
          <p:sp>
            <p:nvSpPr>
              <p:cNvPr id="32" name="Rectangle: Rounded Corners 395">
                <a:extLst>
                  <a:ext uri="{FF2B5EF4-FFF2-40B4-BE49-F238E27FC236}">
                    <a16:creationId xmlns:a16="http://schemas.microsoft.com/office/drawing/2014/main" id="{14CC99CC-21A3-4EAF-8EC2-1DA500A933BF}"/>
                  </a:ext>
                </a:extLst>
              </p:cNvPr>
              <p:cNvSpPr/>
              <p:nvPr/>
            </p:nvSpPr>
            <p:spPr bwMode="auto">
              <a:xfrm>
                <a:off x="8747523" y="2236049"/>
                <a:ext cx="160733" cy="246075"/>
              </a:xfrm>
              <a:prstGeom prst="roundRect">
                <a:avLst/>
              </a:prstGeom>
              <a:grpFill/>
              <a:ln w="28575" cap="flat" cmpd="sng" algn="ctr">
                <a:solidFill>
                  <a:srgbClr val="7030A0"/>
                </a:solidFill>
                <a:prstDash val="solid"/>
                <a:headEnd type="none" w="med" len="med"/>
                <a:tailEnd type="none" w="med" len="med"/>
              </a:ln>
              <a:effectLst/>
            </p:spPr>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3" name="Straight Connector 32">
                <a:extLst>
                  <a:ext uri="{FF2B5EF4-FFF2-40B4-BE49-F238E27FC236}">
                    <a16:creationId xmlns:a16="http://schemas.microsoft.com/office/drawing/2014/main" id="{120A7B33-F6F9-43A1-96E5-3D8021890B4E}"/>
                  </a:ext>
                </a:extLst>
              </p:cNvPr>
              <p:cNvCxnSpPr>
                <a:cxnSpLocks/>
              </p:cNvCxnSpPr>
              <p:nvPr/>
            </p:nvCxnSpPr>
            <p:spPr>
              <a:xfrm>
                <a:off x="8747523" y="2278425"/>
                <a:ext cx="160733" cy="0"/>
              </a:xfrm>
              <a:prstGeom prst="line">
                <a:avLst/>
              </a:prstGeom>
              <a:grpFill/>
              <a:ln w="28575" cap="flat" cmpd="sng" algn="ctr">
                <a:solidFill>
                  <a:srgbClr val="7030A0"/>
                </a:solidFill>
                <a:prstDash val="solid"/>
                <a:headEnd type="none"/>
                <a:tailEnd type="none"/>
              </a:ln>
              <a:effectLst/>
            </p:spPr>
          </p:cxnSp>
          <p:cxnSp>
            <p:nvCxnSpPr>
              <p:cNvPr id="34" name="Straight Connector 33">
                <a:extLst>
                  <a:ext uri="{FF2B5EF4-FFF2-40B4-BE49-F238E27FC236}">
                    <a16:creationId xmlns:a16="http://schemas.microsoft.com/office/drawing/2014/main" id="{FF72BF00-F67B-4361-849E-802A168A98E6}"/>
                  </a:ext>
                </a:extLst>
              </p:cNvPr>
              <p:cNvCxnSpPr>
                <a:cxnSpLocks/>
              </p:cNvCxnSpPr>
              <p:nvPr/>
            </p:nvCxnSpPr>
            <p:spPr>
              <a:xfrm>
                <a:off x="8747523" y="2433206"/>
                <a:ext cx="160733" cy="0"/>
              </a:xfrm>
              <a:prstGeom prst="line">
                <a:avLst/>
              </a:prstGeom>
              <a:grpFill/>
              <a:ln w="28575" cap="flat" cmpd="sng" algn="ctr">
                <a:solidFill>
                  <a:srgbClr val="7030A0"/>
                </a:solidFill>
                <a:prstDash val="solid"/>
                <a:headEnd type="none"/>
                <a:tailEnd type="none"/>
              </a:ln>
              <a:effectLst/>
            </p:spPr>
          </p:cxnSp>
          <p:cxnSp>
            <p:nvCxnSpPr>
              <p:cNvPr id="35" name="Straight Connector 34">
                <a:extLst>
                  <a:ext uri="{FF2B5EF4-FFF2-40B4-BE49-F238E27FC236}">
                    <a16:creationId xmlns:a16="http://schemas.microsoft.com/office/drawing/2014/main" id="{E96697BC-DCA6-4093-86BF-D51B1D678D0F}"/>
                  </a:ext>
                </a:extLst>
              </p:cNvPr>
              <p:cNvCxnSpPr>
                <a:cxnSpLocks/>
              </p:cNvCxnSpPr>
              <p:nvPr/>
            </p:nvCxnSpPr>
            <p:spPr>
              <a:xfrm>
                <a:off x="8813028" y="2455805"/>
                <a:ext cx="26193" cy="0"/>
              </a:xfrm>
              <a:prstGeom prst="line">
                <a:avLst/>
              </a:prstGeom>
              <a:grpFill/>
              <a:ln w="28575" cap="flat" cmpd="sng" algn="ctr">
                <a:solidFill>
                  <a:srgbClr val="7030A0"/>
                </a:solidFill>
                <a:prstDash val="solid"/>
                <a:headEnd type="none"/>
                <a:tailEnd type="none"/>
              </a:ln>
              <a:effectLst/>
            </p:spPr>
          </p:cxnSp>
        </p:grpSp>
      </p:grpSp>
      <p:sp>
        <p:nvSpPr>
          <p:cNvPr id="36" name="Speech Bubble: Oval 35">
            <a:extLst>
              <a:ext uri="{FF2B5EF4-FFF2-40B4-BE49-F238E27FC236}">
                <a16:creationId xmlns:a16="http://schemas.microsoft.com/office/drawing/2014/main" id="{9A5BFCD6-C428-415B-B989-80D930B3DA21}"/>
              </a:ext>
            </a:extLst>
          </p:cNvPr>
          <p:cNvSpPr/>
          <p:nvPr/>
        </p:nvSpPr>
        <p:spPr bwMode="auto">
          <a:xfrm>
            <a:off x="9867748" y="1714366"/>
            <a:ext cx="585888" cy="593830"/>
          </a:xfrm>
          <a:prstGeom prst="wedgeEllipseCallout">
            <a:avLst>
              <a:gd name="adj1" fmla="val -2931"/>
              <a:gd name="adj2" fmla="val 44281"/>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we are </a:t>
            </a:r>
            <a:br>
              <a:rPr kumimoji="0" lang="en-US" sz="1100" b="1"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100" b="1"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here</a:t>
            </a:r>
          </a:p>
        </p:txBody>
      </p:sp>
    </p:spTree>
    <p:extLst>
      <p:ext uri="{BB962C8B-B14F-4D97-AF65-F5344CB8AC3E}">
        <p14:creationId xmlns:p14="http://schemas.microsoft.com/office/powerpoint/2010/main" val="315294923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itting at a desk in front of a computer&#10;&#10;Description automatically generated">
            <a:extLst>
              <a:ext uri="{FF2B5EF4-FFF2-40B4-BE49-F238E27FC236}">
                <a16:creationId xmlns:a16="http://schemas.microsoft.com/office/drawing/2014/main" id="{87748AA6-103B-478D-B98F-1DDEB561246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326" r="28167"/>
          <a:stretch/>
        </p:blipFill>
        <p:spPr>
          <a:xfrm>
            <a:off x="6335486" y="-2"/>
            <a:ext cx="5856514" cy="6858001"/>
          </a:xfrm>
          <a:prstGeom prst="rect">
            <a:avLst/>
          </a:prstGeom>
        </p:spPr>
      </p:pic>
      <p:sp>
        <p:nvSpPr>
          <p:cNvPr id="2" name="Title 1">
            <a:extLst>
              <a:ext uri="{FF2B5EF4-FFF2-40B4-BE49-F238E27FC236}">
                <a16:creationId xmlns:a16="http://schemas.microsoft.com/office/drawing/2014/main" id="{969BE259-A674-4CD2-9E9D-05ED0356DD98}"/>
              </a:ext>
            </a:extLst>
          </p:cNvPr>
          <p:cNvSpPr>
            <a:spLocks noGrp="1"/>
          </p:cNvSpPr>
          <p:nvPr>
            <p:ph type="title"/>
          </p:nvPr>
        </p:nvSpPr>
        <p:spPr>
          <a:xfrm>
            <a:off x="588263" y="2042418"/>
            <a:ext cx="4745738" cy="3877985"/>
          </a:xfrm>
        </p:spPr>
        <p:txBody>
          <a:bodyPr/>
          <a:lstStyle/>
          <a:p>
            <a:r>
              <a:rPr lang="en-US" dirty="0">
                <a:gradFill>
                  <a:gsLst>
                    <a:gs pos="83000">
                      <a:schemeClr val="accent2"/>
                    </a:gs>
                    <a:gs pos="100000">
                      <a:schemeClr val="accent2"/>
                    </a:gs>
                  </a:gsLst>
                  <a:lin ang="5400000" scaled="1"/>
                </a:gradFill>
                <a:cs typeface="Segoe UI"/>
              </a:rPr>
              <a:t>Talent </a:t>
            </a:r>
            <a:br>
              <a:rPr lang="en-US" dirty="0">
                <a:gradFill>
                  <a:gsLst>
                    <a:gs pos="83000">
                      <a:schemeClr val="accent2"/>
                    </a:gs>
                    <a:gs pos="100000">
                      <a:schemeClr val="accent2"/>
                    </a:gs>
                  </a:gsLst>
                  <a:lin ang="5400000" scaled="1"/>
                </a:gradFill>
                <a:cs typeface="Segoe UI"/>
              </a:rPr>
            </a:br>
            <a:r>
              <a:rPr lang="en-US" dirty="0">
                <a:gradFill>
                  <a:gsLst>
                    <a:gs pos="83000">
                      <a:schemeClr val="accent2"/>
                    </a:gs>
                    <a:gs pos="100000">
                      <a:schemeClr val="accent2"/>
                    </a:gs>
                  </a:gsLst>
                  <a:lin ang="5400000" scaled="1"/>
                </a:gradFill>
                <a:cs typeface="Segoe UI"/>
              </a:rPr>
              <a:t>shortage</a:t>
            </a:r>
            <a:br>
              <a:rPr lang="en-US" dirty="0"/>
            </a:br>
            <a:br>
              <a:rPr lang="en-US" dirty="0"/>
            </a:br>
            <a:r>
              <a:rPr lang="en-US" dirty="0"/>
              <a:t>But most of them </a:t>
            </a:r>
            <a:br>
              <a:rPr lang="en-US" dirty="0"/>
            </a:br>
            <a:r>
              <a:rPr lang="en-US" dirty="0"/>
              <a:t>lack access to data scientists and </a:t>
            </a:r>
            <a:br>
              <a:rPr lang="en-US" dirty="0"/>
            </a:br>
            <a:r>
              <a:rPr lang="en-US" dirty="0"/>
              <a:t>pro-developers</a:t>
            </a:r>
          </a:p>
        </p:txBody>
      </p:sp>
    </p:spTree>
    <p:extLst>
      <p:ext uri="{BB962C8B-B14F-4D97-AF65-F5344CB8AC3E}">
        <p14:creationId xmlns:p14="http://schemas.microsoft.com/office/powerpoint/2010/main" val="367575972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762BE-4481-49E2-AE1B-90F768243B3F}"/>
              </a:ext>
            </a:extLst>
          </p:cNvPr>
          <p:cNvSpPr>
            <a:spLocks noGrp="1"/>
          </p:cNvSpPr>
          <p:nvPr>
            <p:ph type="title"/>
          </p:nvPr>
        </p:nvSpPr>
        <p:spPr>
          <a:xfrm>
            <a:off x="0" y="4006850"/>
            <a:ext cx="5600700" cy="1385888"/>
          </a:xfrm>
        </p:spPr>
        <p:txBody>
          <a:bodyPr anchor="ctr">
            <a:normAutofit fontScale="90000"/>
          </a:bodyPr>
          <a:lstStyle/>
          <a:p>
            <a:pPr algn="ctr"/>
            <a:r>
              <a:rPr lang="en-US" dirty="0"/>
              <a:t>AI Builder</a:t>
            </a:r>
            <a:br>
              <a:rPr lang="en-US" dirty="0"/>
            </a:br>
            <a:br>
              <a:rPr lang="en-US" sz="2700" dirty="0">
                <a:latin typeface="+mn-lt"/>
              </a:rPr>
            </a:br>
            <a:r>
              <a:rPr lang="en-US" sz="2700" dirty="0">
                <a:latin typeface="+mn-lt"/>
              </a:rPr>
              <a:t>AI for every app. And everyone. ​ </a:t>
            </a:r>
            <a:endParaRPr lang="fr-FR" sz="2700" dirty="0">
              <a:latin typeface="+mn-lt"/>
            </a:endParaRPr>
          </a:p>
        </p:txBody>
      </p:sp>
      <p:pic>
        <p:nvPicPr>
          <p:cNvPr id="5" name="AI Builder logo" descr="A close up of a logo&#10;&#10;Description automatically generated">
            <a:extLst>
              <a:ext uri="{FF2B5EF4-FFF2-40B4-BE49-F238E27FC236}">
                <a16:creationId xmlns:a16="http://schemas.microsoft.com/office/drawing/2014/main" id="{39311C19-F4CF-4F0E-A38B-5418F01EB2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79325" y="1297470"/>
            <a:ext cx="2401100" cy="2401100"/>
          </a:xfrm>
          <a:prstGeom prst="rect">
            <a:avLst/>
          </a:prstGeom>
        </p:spPr>
      </p:pic>
      <p:grpSp>
        <p:nvGrpSpPr>
          <p:cNvPr id="9" name="Group 8">
            <a:extLst>
              <a:ext uri="{FF2B5EF4-FFF2-40B4-BE49-F238E27FC236}">
                <a16:creationId xmlns:a16="http://schemas.microsoft.com/office/drawing/2014/main" id="{47213F00-0E9A-4658-89E1-311E8A6012D1}"/>
              </a:ext>
            </a:extLst>
          </p:cNvPr>
          <p:cNvGrpSpPr/>
          <p:nvPr/>
        </p:nvGrpSpPr>
        <p:grpSpPr>
          <a:xfrm>
            <a:off x="6499472" y="907069"/>
            <a:ext cx="5234529" cy="5080759"/>
            <a:chOff x="6282812" y="1305067"/>
            <a:chExt cx="5235271" cy="5081479"/>
          </a:xfrm>
        </p:grpSpPr>
        <p:grpSp>
          <p:nvGrpSpPr>
            <p:cNvPr id="10" name="Group 9">
              <a:extLst>
                <a:ext uri="{FF2B5EF4-FFF2-40B4-BE49-F238E27FC236}">
                  <a16:creationId xmlns:a16="http://schemas.microsoft.com/office/drawing/2014/main" id="{8E52BCC6-56EC-440A-873B-EF24AB977C6F}"/>
                </a:ext>
              </a:extLst>
            </p:cNvPr>
            <p:cNvGrpSpPr/>
            <p:nvPr/>
          </p:nvGrpSpPr>
          <p:grpSpPr>
            <a:xfrm>
              <a:off x="6282812" y="1305067"/>
              <a:ext cx="5235271" cy="4716478"/>
              <a:chOff x="6282812" y="1305067"/>
              <a:chExt cx="5235271" cy="4716478"/>
            </a:xfrm>
          </p:grpSpPr>
          <p:pic>
            <p:nvPicPr>
              <p:cNvPr id="16" name="Picture 15" descr="A picture containing electronics, display, monitor, screenshot&#10;&#10;Description generated with high confidence">
                <a:extLst>
                  <a:ext uri="{FF2B5EF4-FFF2-40B4-BE49-F238E27FC236}">
                    <a16:creationId xmlns:a16="http://schemas.microsoft.com/office/drawing/2014/main" id="{B940F8C9-8953-42A4-98E8-BCB652D5DB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82812" y="1305067"/>
                <a:ext cx="5235271" cy="4716478"/>
              </a:xfrm>
              <a:prstGeom prst="rect">
                <a:avLst/>
              </a:prstGeom>
            </p:spPr>
          </p:pic>
          <p:pic>
            <p:nvPicPr>
              <p:cNvPr id="17" name="Picture 1" descr="image001">
                <a:extLst>
                  <a:ext uri="{FF2B5EF4-FFF2-40B4-BE49-F238E27FC236}">
                    <a16:creationId xmlns:a16="http://schemas.microsoft.com/office/drawing/2014/main" id="{F57584B5-52C2-4E22-B478-4EE0A3A085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1603" y="1695523"/>
                <a:ext cx="4757689" cy="3080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1" descr="image001">
              <a:extLst>
                <a:ext uri="{FF2B5EF4-FFF2-40B4-BE49-F238E27FC236}">
                  <a16:creationId xmlns:a16="http://schemas.microsoft.com/office/drawing/2014/main" id="{B607A2B4-E5D0-4473-92D4-141D953D7EF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 t="849" r="696"/>
            <a:stretch/>
          </p:blipFill>
          <p:spPr bwMode="auto">
            <a:xfrm>
              <a:off x="8644041" y="3343275"/>
              <a:ext cx="2162175" cy="3043271"/>
            </a:xfrm>
            <a:prstGeom prst="roundRect">
              <a:avLst>
                <a:gd name="adj" fmla="val 6821"/>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91901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nodeType="afterEffect">
                                  <p:stCondLst>
                                    <p:cond delay="100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D0A145-5025-46A3-81D9-0806B6C704AA}"/>
              </a:ext>
            </a:extLst>
          </p:cNvPr>
          <p:cNvSpPr>
            <a:spLocks noGrp="1"/>
          </p:cNvSpPr>
          <p:nvPr>
            <p:ph type="title"/>
          </p:nvPr>
        </p:nvSpPr>
        <p:spPr/>
        <p:txBody>
          <a:bodyPr>
            <a:normAutofit/>
          </a:bodyPr>
          <a:lstStyle/>
          <a:p>
            <a:r>
              <a:rPr lang="en-GB" sz="3600" dirty="0"/>
              <a:t>Microsoft PowerApps AI Builder - Supported regions</a:t>
            </a:r>
          </a:p>
        </p:txBody>
      </p:sp>
      <p:sp>
        <p:nvSpPr>
          <p:cNvPr id="10" name="Content Placeholder 4">
            <a:extLst>
              <a:ext uri="{FF2B5EF4-FFF2-40B4-BE49-F238E27FC236}">
                <a16:creationId xmlns:a16="http://schemas.microsoft.com/office/drawing/2014/main" id="{1C663635-7FEC-49A9-BD11-283622107D14}"/>
              </a:ext>
            </a:extLst>
          </p:cNvPr>
          <p:cNvSpPr>
            <a:spLocks noGrp="1"/>
          </p:cNvSpPr>
          <p:nvPr>
            <p:ph idx="1"/>
          </p:nvPr>
        </p:nvSpPr>
        <p:spPr>
          <a:xfrm>
            <a:off x="838200" y="1825625"/>
            <a:ext cx="10515600" cy="4351338"/>
          </a:xfrm>
        </p:spPr>
        <p:txBody>
          <a:bodyPr>
            <a:normAutofit fontScale="92500" lnSpcReduction="10000"/>
          </a:bodyPr>
          <a:lstStyle/>
          <a:p>
            <a:pPr marL="0" indent="0" algn="just">
              <a:lnSpc>
                <a:spcPct val="150000"/>
              </a:lnSpc>
              <a:buNone/>
            </a:pPr>
            <a:r>
              <a:rPr lang="en-US" dirty="0"/>
              <a:t>Currently, AI Builder is available in United States and Europe only. AI Builder features will not be available in environments created outside United States or Europe.</a:t>
            </a:r>
          </a:p>
          <a:p>
            <a:pPr marL="0" indent="0" algn="just">
              <a:lnSpc>
                <a:spcPct val="150000"/>
              </a:lnSpc>
              <a:buNone/>
            </a:pPr>
            <a:endParaRPr lang="en-US" dirty="0"/>
          </a:p>
          <a:p>
            <a:pPr marL="0" indent="0" algn="just">
              <a:lnSpc>
                <a:spcPct val="150000"/>
              </a:lnSpc>
              <a:buNone/>
            </a:pPr>
            <a:r>
              <a:rPr lang="en-US" dirty="0"/>
              <a:t>AI Builder was released for public preview on June 10, 2019 in Europe and United States.</a:t>
            </a:r>
          </a:p>
          <a:p>
            <a:pPr marL="0" indent="0" algn="just">
              <a:lnSpc>
                <a:spcPct val="150000"/>
              </a:lnSpc>
              <a:buNone/>
            </a:pPr>
            <a:r>
              <a:rPr lang="en-GB" dirty="0">
                <a:hlinkClick r:id="rId2"/>
              </a:rPr>
              <a:t>https://docs.microsoft.com/en-us/ai-builder/availability-region</a:t>
            </a:r>
            <a:endParaRPr lang="en-US" dirty="0"/>
          </a:p>
        </p:txBody>
      </p:sp>
    </p:spTree>
    <p:extLst>
      <p:ext uri="{BB962C8B-B14F-4D97-AF65-F5344CB8AC3E}">
        <p14:creationId xmlns:p14="http://schemas.microsoft.com/office/powerpoint/2010/main" val="2732699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99B9C5-B71F-417B-9409-914D47A61837}"/>
              </a:ext>
            </a:extLst>
          </p:cNvPr>
          <p:cNvPicPr>
            <a:picLocks noChangeAspect="1"/>
          </p:cNvPicPr>
          <p:nvPr/>
        </p:nvPicPr>
        <p:blipFill>
          <a:blip r:embed="rId2"/>
          <a:stretch>
            <a:fillRect/>
          </a:stretch>
        </p:blipFill>
        <p:spPr>
          <a:xfrm>
            <a:off x="2061029" y="1113519"/>
            <a:ext cx="8069942" cy="5290668"/>
          </a:xfrm>
          <a:prstGeom prst="rect">
            <a:avLst/>
          </a:prstGeom>
        </p:spPr>
      </p:pic>
      <p:sp>
        <p:nvSpPr>
          <p:cNvPr id="5" name="Title 3">
            <a:extLst>
              <a:ext uri="{FF2B5EF4-FFF2-40B4-BE49-F238E27FC236}">
                <a16:creationId xmlns:a16="http://schemas.microsoft.com/office/drawing/2014/main" id="{97B2E6CC-6A4D-40E1-A506-C76636914630}"/>
              </a:ext>
            </a:extLst>
          </p:cNvPr>
          <p:cNvSpPr>
            <a:spLocks noGrp="1"/>
          </p:cNvSpPr>
          <p:nvPr>
            <p:ph type="title"/>
          </p:nvPr>
        </p:nvSpPr>
        <p:spPr>
          <a:xfrm>
            <a:off x="838200" y="29820"/>
            <a:ext cx="10515600" cy="1325563"/>
          </a:xfrm>
        </p:spPr>
        <p:txBody>
          <a:bodyPr>
            <a:normAutofit/>
          </a:bodyPr>
          <a:lstStyle/>
          <a:p>
            <a:r>
              <a:rPr lang="en-GB" sz="3600" dirty="0"/>
              <a:t>Microsoft PowerApps AI Builder – Delivery timelines</a:t>
            </a:r>
          </a:p>
        </p:txBody>
      </p:sp>
      <p:pic>
        <p:nvPicPr>
          <p:cNvPr id="7" name="Picture 6">
            <a:extLst>
              <a:ext uri="{FF2B5EF4-FFF2-40B4-BE49-F238E27FC236}">
                <a16:creationId xmlns:a16="http://schemas.microsoft.com/office/drawing/2014/main" id="{1A092CBE-78D4-48BF-8F7F-A247A66923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Tree>
    <p:extLst>
      <p:ext uri="{BB962C8B-B14F-4D97-AF65-F5344CB8AC3E}">
        <p14:creationId xmlns:p14="http://schemas.microsoft.com/office/powerpoint/2010/main" val="1564534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1FB834-D137-4325-B54F-AAFCFC0FDB36}"/>
              </a:ext>
            </a:extLst>
          </p:cNvPr>
          <p:cNvPicPr>
            <a:picLocks noChangeAspect="1"/>
          </p:cNvPicPr>
          <p:nvPr/>
        </p:nvPicPr>
        <p:blipFill>
          <a:blip r:embed="rId2"/>
          <a:stretch>
            <a:fillRect/>
          </a:stretch>
        </p:blipFill>
        <p:spPr>
          <a:xfrm>
            <a:off x="8506094" y="0"/>
            <a:ext cx="3671618" cy="6858000"/>
          </a:xfrm>
          <a:prstGeom prst="rect">
            <a:avLst/>
          </a:prstGeom>
          <a:effectLst>
            <a:outerShdw blurRad="63500" sx="102000" sy="102000" algn="ctr" rotWithShape="0">
              <a:prstClr val="black">
                <a:alpha val="40000"/>
              </a:prstClr>
            </a:outerShdw>
          </a:effectLst>
        </p:spPr>
      </p:pic>
      <p:sp>
        <p:nvSpPr>
          <p:cNvPr id="6" name="Title 3">
            <a:extLst>
              <a:ext uri="{FF2B5EF4-FFF2-40B4-BE49-F238E27FC236}">
                <a16:creationId xmlns:a16="http://schemas.microsoft.com/office/drawing/2014/main" id="{20F3B87B-8044-44EC-8C84-A5A819A2978A}"/>
              </a:ext>
            </a:extLst>
          </p:cNvPr>
          <p:cNvSpPr>
            <a:spLocks noGrp="1"/>
          </p:cNvSpPr>
          <p:nvPr>
            <p:ph type="title"/>
          </p:nvPr>
        </p:nvSpPr>
        <p:spPr>
          <a:xfrm>
            <a:off x="838200" y="365125"/>
            <a:ext cx="10515600" cy="1325563"/>
          </a:xfrm>
        </p:spPr>
        <p:txBody>
          <a:bodyPr>
            <a:normAutofit/>
          </a:bodyPr>
          <a:lstStyle/>
          <a:p>
            <a:r>
              <a:rPr lang="en-GB" sz="3600" dirty="0"/>
              <a:t>Setup Environment</a:t>
            </a:r>
          </a:p>
        </p:txBody>
      </p:sp>
      <p:sp>
        <p:nvSpPr>
          <p:cNvPr id="7" name="Content Placeholder 3">
            <a:extLst>
              <a:ext uri="{FF2B5EF4-FFF2-40B4-BE49-F238E27FC236}">
                <a16:creationId xmlns:a16="http://schemas.microsoft.com/office/drawing/2014/main" id="{C170D85B-ED5A-4BC2-987B-29BAF5A11378}"/>
              </a:ext>
            </a:extLst>
          </p:cNvPr>
          <p:cNvSpPr>
            <a:spLocks noGrp="1"/>
          </p:cNvSpPr>
          <p:nvPr>
            <p:ph idx="1"/>
          </p:nvPr>
        </p:nvSpPr>
        <p:spPr>
          <a:xfrm>
            <a:off x="838200" y="1825625"/>
            <a:ext cx="7463971" cy="4351338"/>
          </a:xfrm>
        </p:spPr>
        <p:txBody>
          <a:bodyPr>
            <a:normAutofit/>
          </a:bodyPr>
          <a:lstStyle/>
          <a:p>
            <a:pPr>
              <a:lnSpc>
                <a:spcPct val="120000"/>
              </a:lnSpc>
            </a:pPr>
            <a:r>
              <a:rPr lang="en-GB" dirty="0"/>
              <a:t>Create new environment</a:t>
            </a:r>
          </a:p>
          <a:p>
            <a:pPr>
              <a:lnSpc>
                <a:spcPct val="120000"/>
              </a:lnSpc>
            </a:pPr>
            <a:r>
              <a:rPr lang="en-GB" dirty="0"/>
              <a:t>Select region United States or Europe</a:t>
            </a:r>
          </a:p>
          <a:p>
            <a:pPr>
              <a:lnSpc>
                <a:spcPct val="120000"/>
              </a:lnSpc>
            </a:pPr>
            <a:r>
              <a:rPr lang="en-GB" dirty="0"/>
              <a:t>Select Yes on create a database for this environment</a:t>
            </a:r>
          </a:p>
        </p:txBody>
      </p:sp>
      <p:pic>
        <p:nvPicPr>
          <p:cNvPr id="8" name="Picture 7">
            <a:extLst>
              <a:ext uri="{FF2B5EF4-FFF2-40B4-BE49-F238E27FC236}">
                <a16:creationId xmlns:a16="http://schemas.microsoft.com/office/drawing/2014/main" id="{A8CDB0B6-87D3-4062-91BC-0A079A8727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Tree>
    <p:extLst>
      <p:ext uri="{BB962C8B-B14F-4D97-AF65-F5344CB8AC3E}">
        <p14:creationId xmlns:p14="http://schemas.microsoft.com/office/powerpoint/2010/main" val="1552742414"/>
      </p:ext>
    </p:extLst>
  </p:cSld>
  <p:clrMapOvr>
    <a:masterClrMapping/>
  </p:clrMapOvr>
</p:sld>
</file>

<file path=ppt/theme/theme1.xml><?xml version="1.0" encoding="utf-8"?>
<a:theme xmlns:a="http://schemas.openxmlformats.org/drawingml/2006/main" name="Office Theme">
  <a:themeElements>
    <a:clrScheme name="Custom 1">
      <a:dk1>
        <a:srgbClr val="4C5A67"/>
      </a:dk1>
      <a:lt1>
        <a:sysClr val="window" lastClr="FFFFFF"/>
      </a:lt1>
      <a:dk2>
        <a:srgbClr val="4C5A67"/>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3.xml><?xml version="1.0" encoding="utf-8"?>
<a:theme xmlns:a="http://schemas.openxmlformats.org/drawingml/2006/main" name="2_9-51038_Microsoft Buisness Applications Summit Template">
  <a:themeElements>
    <a:clrScheme name="MBAS">
      <a:dk1>
        <a:srgbClr val="000000"/>
      </a:dk1>
      <a:lt1>
        <a:srgbClr val="FFFFFF"/>
      </a:lt1>
      <a:dk2>
        <a:srgbClr val="3C3C41"/>
      </a:dk2>
      <a:lt2>
        <a:srgbClr val="E6E6E6"/>
      </a:lt2>
      <a:accent1>
        <a:srgbClr val="30E5D0"/>
      </a:accent1>
      <a:accent2>
        <a:srgbClr val="008575"/>
      </a:accent2>
      <a:accent3>
        <a:srgbClr val="FEF000"/>
      </a:accent3>
      <a:accent4>
        <a:srgbClr val="274B47"/>
      </a:accent4>
      <a:accent5>
        <a:srgbClr val="8661C5"/>
      </a:accent5>
      <a:accent6>
        <a:srgbClr val="75757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ApplicationsSummit_template_v03.potx" id="{1678D152-026C-4D52-A65E-C60CE99E7BAE}" vid="{A0CAD8F2-B952-40BB-BD68-53A4E44646CC}"/>
    </a:ext>
  </a:extLst>
</a:theme>
</file>

<file path=ppt/theme/theme4.xml><?xml version="1.0" encoding="utf-8"?>
<a:theme xmlns:a="http://schemas.openxmlformats.org/drawingml/2006/main" name="1_9-51038_Microsoft Buisness Applications Summit Template">
  <a:themeElements>
    <a:clrScheme name="MBAS">
      <a:dk1>
        <a:srgbClr val="000000"/>
      </a:dk1>
      <a:lt1>
        <a:srgbClr val="FFFFFF"/>
      </a:lt1>
      <a:dk2>
        <a:srgbClr val="3C3C41"/>
      </a:dk2>
      <a:lt2>
        <a:srgbClr val="E6E6E6"/>
      </a:lt2>
      <a:accent1>
        <a:srgbClr val="30E5D0"/>
      </a:accent1>
      <a:accent2>
        <a:srgbClr val="008575"/>
      </a:accent2>
      <a:accent3>
        <a:srgbClr val="FEF000"/>
      </a:accent3>
      <a:accent4>
        <a:srgbClr val="274B47"/>
      </a:accent4>
      <a:accent5>
        <a:srgbClr val="8661C5"/>
      </a:accent5>
      <a:accent6>
        <a:srgbClr val="75757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Business Applications Summit 2019 AI Builder 200" id="{E483BFEB-521C-40AB-9443-46EDE5A23708}" vid="{5D522599-8496-4867-8730-AFA0DD3C380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1199</TotalTime>
  <Words>729</Words>
  <Application>Microsoft Office PowerPoint</Application>
  <PresentationFormat>Widescreen</PresentationFormat>
  <Paragraphs>161</Paragraphs>
  <Slides>22</Slides>
  <Notes>17</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22</vt:i4>
      </vt:variant>
    </vt:vector>
  </HeadingPairs>
  <TitlesOfParts>
    <vt:vector size="35" baseType="lpstr">
      <vt:lpstr>Arial</vt:lpstr>
      <vt:lpstr>Calibri</vt:lpstr>
      <vt:lpstr>Calibri Light</vt:lpstr>
      <vt:lpstr>Consolas</vt:lpstr>
      <vt:lpstr>Segoe UI</vt:lpstr>
      <vt:lpstr>Segoe UI Light</vt:lpstr>
      <vt:lpstr>Segoe UI Semibold</vt:lpstr>
      <vt:lpstr>Segoe UI Semilight</vt:lpstr>
      <vt:lpstr>Wingdings</vt:lpstr>
      <vt:lpstr>Office Theme</vt:lpstr>
      <vt:lpstr>2_5-50002_Ignite_Breakout_Template</vt:lpstr>
      <vt:lpstr>2_9-51038_Microsoft Buisness Applications Summit Template</vt:lpstr>
      <vt:lpstr>1_9-51038_Microsoft Buisness Applications Summit Template</vt:lpstr>
      <vt:lpstr>PowerPoint Presentation</vt:lpstr>
      <vt:lpstr>Implementation complexity  Access to AI needs to be made easy!</vt:lpstr>
      <vt:lpstr>Business  expertise  AI’s untapped potential lies in the hands of those with business problems to solve</vt:lpstr>
      <vt:lpstr>AI must be democratized to accelerate digital transformation</vt:lpstr>
      <vt:lpstr>Talent  shortage  But most of them  lack access to data scientists and  pro-developers</vt:lpstr>
      <vt:lpstr>AI Builder  AI for every app. And everyone. ​ </vt:lpstr>
      <vt:lpstr>Microsoft PowerApps AI Builder - Supported regions</vt:lpstr>
      <vt:lpstr>Microsoft PowerApps AI Builder – Delivery timelines</vt:lpstr>
      <vt:lpstr>Setup Environment</vt:lpstr>
      <vt:lpstr>Types of AI Model - Add Intelligence to your business</vt:lpstr>
      <vt:lpstr>Prediction</vt:lpstr>
      <vt:lpstr>PowerPoint Presentation</vt:lpstr>
      <vt:lpstr>Form processing</vt:lpstr>
      <vt:lpstr>PowerPoint Presentation</vt:lpstr>
      <vt:lpstr>Object detection </vt:lpstr>
      <vt:lpstr>PowerPoint Presentation</vt:lpstr>
      <vt:lpstr>Text classification </vt:lpstr>
      <vt:lpstr>PowerPoint Presentation</vt:lpstr>
      <vt:lpstr>Demo &amp; Hands-on</vt:lpstr>
      <vt:lpstr>PowerPoint Presentation</vt:lpstr>
      <vt:lpstr>Reference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 Nesamony Sundararaj</cp:lastModifiedBy>
  <cp:revision>40</cp:revision>
  <dcterms:created xsi:type="dcterms:W3CDTF">2019-10-10T05:20:47Z</dcterms:created>
  <dcterms:modified xsi:type="dcterms:W3CDTF">2020-01-09T04:18:50Z</dcterms:modified>
</cp:coreProperties>
</file>